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TAMPONI</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Foglio1!$A$2:$A$31</c:f>
              <c:numCache>
                <c:formatCode>d\-mmm</c:formatCode>
                <c:ptCount val="30"/>
                <c:pt idx="0">
                  <c:v>44075</c:v>
                </c:pt>
                <c:pt idx="1">
                  <c:v>44076</c:v>
                </c:pt>
                <c:pt idx="2">
                  <c:v>44077</c:v>
                </c:pt>
                <c:pt idx="3">
                  <c:v>44078</c:v>
                </c:pt>
                <c:pt idx="4">
                  <c:v>44079</c:v>
                </c:pt>
                <c:pt idx="5">
                  <c:v>44080</c:v>
                </c:pt>
                <c:pt idx="6">
                  <c:v>44081</c:v>
                </c:pt>
                <c:pt idx="7">
                  <c:v>44082</c:v>
                </c:pt>
                <c:pt idx="8">
                  <c:v>44083</c:v>
                </c:pt>
                <c:pt idx="9">
                  <c:v>44084</c:v>
                </c:pt>
                <c:pt idx="10">
                  <c:v>44085</c:v>
                </c:pt>
                <c:pt idx="11">
                  <c:v>44086</c:v>
                </c:pt>
                <c:pt idx="12">
                  <c:v>44087</c:v>
                </c:pt>
                <c:pt idx="13">
                  <c:v>44088</c:v>
                </c:pt>
                <c:pt idx="14">
                  <c:v>44089</c:v>
                </c:pt>
                <c:pt idx="15">
                  <c:v>44090</c:v>
                </c:pt>
                <c:pt idx="16">
                  <c:v>44091</c:v>
                </c:pt>
                <c:pt idx="17">
                  <c:v>44092</c:v>
                </c:pt>
                <c:pt idx="18">
                  <c:v>44093</c:v>
                </c:pt>
                <c:pt idx="19">
                  <c:v>44094</c:v>
                </c:pt>
                <c:pt idx="20">
                  <c:v>44095</c:v>
                </c:pt>
                <c:pt idx="21">
                  <c:v>44096</c:v>
                </c:pt>
                <c:pt idx="22">
                  <c:v>44097</c:v>
                </c:pt>
                <c:pt idx="23">
                  <c:v>44098</c:v>
                </c:pt>
                <c:pt idx="24">
                  <c:v>44099</c:v>
                </c:pt>
                <c:pt idx="25">
                  <c:v>44100</c:v>
                </c:pt>
                <c:pt idx="26">
                  <c:v>44101</c:v>
                </c:pt>
                <c:pt idx="27">
                  <c:v>44102</c:v>
                </c:pt>
                <c:pt idx="28">
                  <c:v>44103</c:v>
                </c:pt>
                <c:pt idx="29">
                  <c:v>44104</c:v>
                </c:pt>
              </c:numCache>
            </c:numRef>
          </c:cat>
          <c:val>
            <c:numRef>
              <c:f>Foglio1!$B$2:$B$31</c:f>
              <c:numCache>
                <c:formatCode>General</c:formatCode>
                <c:ptCount val="30"/>
                <c:pt idx="0">
                  <c:v>81050</c:v>
                </c:pt>
                <c:pt idx="1">
                  <c:v>103000</c:v>
                </c:pt>
                <c:pt idx="2">
                  <c:v>92000</c:v>
                </c:pt>
                <c:pt idx="3">
                  <c:v>113000</c:v>
                </c:pt>
                <c:pt idx="4">
                  <c:v>107000</c:v>
                </c:pt>
                <c:pt idx="5">
                  <c:v>76856</c:v>
                </c:pt>
                <c:pt idx="6">
                  <c:v>52553</c:v>
                </c:pt>
                <c:pt idx="7">
                  <c:v>92403</c:v>
                </c:pt>
                <c:pt idx="8">
                  <c:v>95990</c:v>
                </c:pt>
                <c:pt idx="9">
                  <c:v>94186</c:v>
                </c:pt>
                <c:pt idx="10">
                  <c:v>98880</c:v>
                </c:pt>
                <c:pt idx="11">
                  <c:v>92706</c:v>
                </c:pt>
                <c:pt idx="12">
                  <c:v>72143</c:v>
                </c:pt>
                <c:pt idx="13">
                  <c:v>45309</c:v>
                </c:pt>
                <c:pt idx="14">
                  <c:v>80517</c:v>
                </c:pt>
                <c:pt idx="15">
                  <c:v>100607</c:v>
                </c:pt>
                <c:pt idx="16">
                  <c:v>101773</c:v>
                </c:pt>
                <c:pt idx="17">
                  <c:v>99839</c:v>
                </c:pt>
                <c:pt idx="18">
                  <c:v>103223</c:v>
                </c:pt>
                <c:pt idx="19">
                  <c:v>83428</c:v>
                </c:pt>
                <c:pt idx="20">
                  <c:v>55862</c:v>
                </c:pt>
                <c:pt idx="21">
                  <c:v>87303</c:v>
                </c:pt>
                <c:pt idx="22">
                  <c:v>103696</c:v>
                </c:pt>
                <c:pt idx="23">
                  <c:v>108019</c:v>
                </c:pt>
                <c:pt idx="24">
                  <c:v>107269</c:v>
                </c:pt>
                <c:pt idx="25">
                  <c:v>104387</c:v>
                </c:pt>
                <c:pt idx="26">
                  <c:v>87714</c:v>
                </c:pt>
                <c:pt idx="27">
                  <c:v>51109</c:v>
                </c:pt>
                <c:pt idx="28">
                  <c:v>90185</c:v>
                </c:pt>
                <c:pt idx="29">
                  <c:v>105564</c:v>
                </c:pt>
              </c:numCache>
            </c:numRef>
          </c:val>
          <c:extLst>
            <c:ext xmlns:c16="http://schemas.microsoft.com/office/drawing/2014/chart" uri="{C3380CC4-5D6E-409C-BE32-E72D297353CC}">
              <c16:uniqueId val="{00000000-382F-4744-BB41-15EE53535B5D}"/>
            </c:ext>
          </c:extLst>
        </c:ser>
        <c:ser>
          <c:idx val="1"/>
          <c:order val="1"/>
          <c:tx>
            <c:strRef>
              <c:f>Foglio1!$C$1</c:f>
              <c:strCache>
                <c:ptCount val="1"/>
                <c:pt idx="0">
                  <c:v>POSITIVI</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Foglio1!$A$2:$A$31</c:f>
              <c:numCache>
                <c:formatCode>d\-mmm</c:formatCode>
                <c:ptCount val="30"/>
                <c:pt idx="0">
                  <c:v>44075</c:v>
                </c:pt>
                <c:pt idx="1">
                  <c:v>44076</c:v>
                </c:pt>
                <c:pt idx="2">
                  <c:v>44077</c:v>
                </c:pt>
                <c:pt idx="3">
                  <c:v>44078</c:v>
                </c:pt>
                <c:pt idx="4">
                  <c:v>44079</c:v>
                </c:pt>
                <c:pt idx="5">
                  <c:v>44080</c:v>
                </c:pt>
                <c:pt idx="6">
                  <c:v>44081</c:v>
                </c:pt>
                <c:pt idx="7">
                  <c:v>44082</c:v>
                </c:pt>
                <c:pt idx="8">
                  <c:v>44083</c:v>
                </c:pt>
                <c:pt idx="9">
                  <c:v>44084</c:v>
                </c:pt>
                <c:pt idx="10">
                  <c:v>44085</c:v>
                </c:pt>
                <c:pt idx="11">
                  <c:v>44086</c:v>
                </c:pt>
                <c:pt idx="12">
                  <c:v>44087</c:v>
                </c:pt>
                <c:pt idx="13">
                  <c:v>44088</c:v>
                </c:pt>
                <c:pt idx="14">
                  <c:v>44089</c:v>
                </c:pt>
                <c:pt idx="15">
                  <c:v>44090</c:v>
                </c:pt>
                <c:pt idx="16">
                  <c:v>44091</c:v>
                </c:pt>
                <c:pt idx="17">
                  <c:v>44092</c:v>
                </c:pt>
                <c:pt idx="18">
                  <c:v>44093</c:v>
                </c:pt>
                <c:pt idx="19">
                  <c:v>44094</c:v>
                </c:pt>
                <c:pt idx="20">
                  <c:v>44095</c:v>
                </c:pt>
                <c:pt idx="21">
                  <c:v>44096</c:v>
                </c:pt>
                <c:pt idx="22">
                  <c:v>44097</c:v>
                </c:pt>
                <c:pt idx="23">
                  <c:v>44098</c:v>
                </c:pt>
                <c:pt idx="24">
                  <c:v>44099</c:v>
                </c:pt>
                <c:pt idx="25">
                  <c:v>44100</c:v>
                </c:pt>
                <c:pt idx="26">
                  <c:v>44101</c:v>
                </c:pt>
                <c:pt idx="27">
                  <c:v>44102</c:v>
                </c:pt>
                <c:pt idx="28">
                  <c:v>44103</c:v>
                </c:pt>
                <c:pt idx="29">
                  <c:v>44104</c:v>
                </c:pt>
              </c:numCache>
            </c:numRef>
          </c:cat>
          <c:val>
            <c:numRef>
              <c:f>Foglio1!$C$2:$C$31</c:f>
              <c:numCache>
                <c:formatCode>General</c:formatCode>
                <c:ptCount val="30"/>
                <c:pt idx="0">
                  <c:v>996</c:v>
                </c:pt>
                <c:pt idx="1">
                  <c:v>1326</c:v>
                </c:pt>
                <c:pt idx="2">
                  <c:v>1397</c:v>
                </c:pt>
                <c:pt idx="3">
                  <c:v>1733</c:v>
                </c:pt>
                <c:pt idx="4">
                  <c:v>1695</c:v>
                </c:pt>
                <c:pt idx="5">
                  <c:v>1295</c:v>
                </c:pt>
                <c:pt idx="6">
                  <c:v>1108</c:v>
                </c:pt>
                <c:pt idx="7">
                  <c:v>1370</c:v>
                </c:pt>
                <c:pt idx="8">
                  <c:v>1434</c:v>
                </c:pt>
                <c:pt idx="9">
                  <c:v>1597</c:v>
                </c:pt>
                <c:pt idx="10">
                  <c:v>1616</c:v>
                </c:pt>
                <c:pt idx="11">
                  <c:v>1501</c:v>
                </c:pt>
                <c:pt idx="12">
                  <c:v>1458</c:v>
                </c:pt>
                <c:pt idx="13">
                  <c:v>1008</c:v>
                </c:pt>
                <c:pt idx="14">
                  <c:v>1229</c:v>
                </c:pt>
                <c:pt idx="15">
                  <c:v>1452</c:v>
                </c:pt>
                <c:pt idx="16">
                  <c:v>1585</c:v>
                </c:pt>
                <c:pt idx="17">
                  <c:v>1904</c:v>
                </c:pt>
                <c:pt idx="18">
                  <c:v>1638</c:v>
                </c:pt>
                <c:pt idx="19">
                  <c:v>1587</c:v>
                </c:pt>
                <c:pt idx="20">
                  <c:v>2350</c:v>
                </c:pt>
                <c:pt idx="21">
                  <c:v>1392</c:v>
                </c:pt>
                <c:pt idx="22">
                  <c:v>1640</c:v>
                </c:pt>
                <c:pt idx="23">
                  <c:v>1786</c:v>
                </c:pt>
                <c:pt idx="24">
                  <c:v>1912</c:v>
                </c:pt>
                <c:pt idx="25">
                  <c:v>1869</c:v>
                </c:pt>
                <c:pt idx="26">
                  <c:v>1766</c:v>
                </c:pt>
                <c:pt idx="27">
                  <c:v>1494</c:v>
                </c:pt>
                <c:pt idx="28">
                  <c:v>1648</c:v>
                </c:pt>
                <c:pt idx="29">
                  <c:v>1851</c:v>
                </c:pt>
              </c:numCache>
            </c:numRef>
          </c:val>
          <c:extLst>
            <c:ext xmlns:c16="http://schemas.microsoft.com/office/drawing/2014/chart" uri="{C3380CC4-5D6E-409C-BE32-E72D297353CC}">
              <c16:uniqueId val="{00000001-382F-4744-BB41-15EE53535B5D}"/>
            </c:ext>
          </c:extLst>
        </c:ser>
        <c:ser>
          <c:idx val="2"/>
          <c:order val="2"/>
          <c:tx>
            <c:strRef>
              <c:f>Foglio1!$D$1</c:f>
              <c:strCache>
                <c:ptCount val="1"/>
                <c:pt idx="0">
                  <c:v>DECESSI</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numRef>
              <c:f>Foglio1!$A$2:$A$31</c:f>
              <c:numCache>
                <c:formatCode>d\-mmm</c:formatCode>
                <c:ptCount val="30"/>
                <c:pt idx="0">
                  <c:v>44075</c:v>
                </c:pt>
                <c:pt idx="1">
                  <c:v>44076</c:v>
                </c:pt>
                <c:pt idx="2">
                  <c:v>44077</c:v>
                </c:pt>
                <c:pt idx="3">
                  <c:v>44078</c:v>
                </c:pt>
                <c:pt idx="4">
                  <c:v>44079</c:v>
                </c:pt>
                <c:pt idx="5">
                  <c:v>44080</c:v>
                </c:pt>
                <c:pt idx="6">
                  <c:v>44081</c:v>
                </c:pt>
                <c:pt idx="7">
                  <c:v>44082</c:v>
                </c:pt>
                <c:pt idx="8">
                  <c:v>44083</c:v>
                </c:pt>
                <c:pt idx="9">
                  <c:v>44084</c:v>
                </c:pt>
                <c:pt idx="10">
                  <c:v>44085</c:v>
                </c:pt>
                <c:pt idx="11">
                  <c:v>44086</c:v>
                </c:pt>
                <c:pt idx="12">
                  <c:v>44087</c:v>
                </c:pt>
                <c:pt idx="13">
                  <c:v>44088</c:v>
                </c:pt>
                <c:pt idx="14">
                  <c:v>44089</c:v>
                </c:pt>
                <c:pt idx="15">
                  <c:v>44090</c:v>
                </c:pt>
                <c:pt idx="16">
                  <c:v>44091</c:v>
                </c:pt>
                <c:pt idx="17">
                  <c:v>44092</c:v>
                </c:pt>
                <c:pt idx="18">
                  <c:v>44093</c:v>
                </c:pt>
                <c:pt idx="19">
                  <c:v>44094</c:v>
                </c:pt>
                <c:pt idx="20">
                  <c:v>44095</c:v>
                </c:pt>
                <c:pt idx="21">
                  <c:v>44096</c:v>
                </c:pt>
                <c:pt idx="22">
                  <c:v>44097</c:v>
                </c:pt>
                <c:pt idx="23">
                  <c:v>44098</c:v>
                </c:pt>
                <c:pt idx="24">
                  <c:v>44099</c:v>
                </c:pt>
                <c:pt idx="25">
                  <c:v>44100</c:v>
                </c:pt>
                <c:pt idx="26">
                  <c:v>44101</c:v>
                </c:pt>
                <c:pt idx="27">
                  <c:v>44102</c:v>
                </c:pt>
                <c:pt idx="28">
                  <c:v>44103</c:v>
                </c:pt>
                <c:pt idx="29">
                  <c:v>44104</c:v>
                </c:pt>
              </c:numCache>
            </c:numRef>
          </c:cat>
          <c:val>
            <c:numRef>
              <c:f>Foglio1!$D$2:$D$31</c:f>
              <c:numCache>
                <c:formatCode>General</c:formatCode>
                <c:ptCount val="30"/>
                <c:pt idx="0">
                  <c:v>6</c:v>
                </c:pt>
                <c:pt idx="1">
                  <c:v>6</c:v>
                </c:pt>
                <c:pt idx="2">
                  <c:v>10</c:v>
                </c:pt>
                <c:pt idx="3">
                  <c:v>11</c:v>
                </c:pt>
                <c:pt idx="4">
                  <c:v>16</c:v>
                </c:pt>
                <c:pt idx="5">
                  <c:v>24</c:v>
                </c:pt>
                <c:pt idx="6">
                  <c:v>12</c:v>
                </c:pt>
                <c:pt idx="7">
                  <c:v>10</c:v>
                </c:pt>
                <c:pt idx="8">
                  <c:v>14</c:v>
                </c:pt>
                <c:pt idx="9">
                  <c:v>10</c:v>
                </c:pt>
                <c:pt idx="10">
                  <c:v>10</c:v>
                </c:pt>
                <c:pt idx="11">
                  <c:v>6</c:v>
                </c:pt>
                <c:pt idx="12">
                  <c:v>7</c:v>
                </c:pt>
                <c:pt idx="13">
                  <c:v>14</c:v>
                </c:pt>
                <c:pt idx="14">
                  <c:v>9</c:v>
                </c:pt>
                <c:pt idx="15">
                  <c:v>12</c:v>
                </c:pt>
                <c:pt idx="16">
                  <c:v>13</c:v>
                </c:pt>
                <c:pt idx="17">
                  <c:v>10</c:v>
                </c:pt>
                <c:pt idx="18">
                  <c:v>24</c:v>
                </c:pt>
                <c:pt idx="19">
                  <c:v>15</c:v>
                </c:pt>
                <c:pt idx="20">
                  <c:v>17</c:v>
                </c:pt>
                <c:pt idx="21">
                  <c:v>14</c:v>
                </c:pt>
                <c:pt idx="22">
                  <c:v>20</c:v>
                </c:pt>
                <c:pt idx="23">
                  <c:v>23</c:v>
                </c:pt>
                <c:pt idx="24">
                  <c:v>20</c:v>
                </c:pt>
                <c:pt idx="25">
                  <c:v>17</c:v>
                </c:pt>
                <c:pt idx="26">
                  <c:v>17</c:v>
                </c:pt>
                <c:pt idx="27">
                  <c:v>16</c:v>
                </c:pt>
                <c:pt idx="29">
                  <c:v>19</c:v>
                </c:pt>
              </c:numCache>
            </c:numRef>
          </c:val>
          <c:extLst>
            <c:ext xmlns:c16="http://schemas.microsoft.com/office/drawing/2014/chart" uri="{C3380CC4-5D6E-409C-BE32-E72D297353CC}">
              <c16:uniqueId val="{00000002-382F-4744-BB41-15EE53535B5D}"/>
            </c:ext>
          </c:extLst>
        </c:ser>
        <c:dLbls>
          <c:showLegendKey val="0"/>
          <c:showVal val="0"/>
          <c:showCatName val="0"/>
          <c:showSerName val="0"/>
          <c:showPercent val="0"/>
          <c:showBubbleSize val="0"/>
        </c:dLbls>
        <c:gapWidth val="150"/>
        <c:axId val="675908799"/>
        <c:axId val="397730575"/>
      </c:barChart>
      <c:dateAx>
        <c:axId val="675908799"/>
        <c:scaling>
          <c:orientation val="minMax"/>
        </c:scaling>
        <c:delete val="0"/>
        <c:axPos val="b"/>
        <c:numFmt formatCode="d\-mmm"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97730575"/>
        <c:crosses val="autoZero"/>
        <c:auto val="1"/>
        <c:lblOffset val="100"/>
        <c:baseTimeUnit val="days"/>
      </c:dateAx>
      <c:valAx>
        <c:axId val="397730575"/>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6759087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dirty="0"/>
              <a:t>Bollettino</a:t>
            </a:r>
            <a:r>
              <a:rPr lang="it-IT" baseline="0" dirty="0"/>
              <a:t> regioni in data 29/11/2020</a:t>
            </a:r>
            <a:endParaRPr lang="it-IT"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TAMPONI</c:v>
                </c:pt>
              </c:strCache>
            </c:strRef>
          </c:tx>
          <c:spPr>
            <a:solidFill>
              <a:schemeClr val="accent1"/>
            </a:solidFill>
            <a:ln>
              <a:noFill/>
            </a:ln>
            <a:effectLst/>
          </c:spPr>
          <c:invertIfNegative val="0"/>
          <c:cat>
            <c:strRef>
              <c:f>Foglio1!$A$2:$A$5</c:f>
              <c:strCache>
                <c:ptCount val="4"/>
                <c:pt idx="0">
                  <c:v>SICILIA</c:v>
                </c:pt>
                <c:pt idx="1">
                  <c:v>CAMPANIA</c:v>
                </c:pt>
                <c:pt idx="2">
                  <c:v>LOMBARDIA</c:v>
                </c:pt>
                <c:pt idx="3">
                  <c:v>PIEMONTE</c:v>
                </c:pt>
              </c:strCache>
            </c:strRef>
          </c:cat>
          <c:val>
            <c:numRef>
              <c:f>Foglio1!$B$2:$B$5</c:f>
              <c:numCache>
                <c:formatCode>General</c:formatCode>
                <c:ptCount val="4"/>
                <c:pt idx="0">
                  <c:v>8965</c:v>
                </c:pt>
                <c:pt idx="1">
                  <c:v>19063</c:v>
                </c:pt>
                <c:pt idx="2">
                  <c:v>28434</c:v>
                </c:pt>
                <c:pt idx="3">
                  <c:v>14157</c:v>
                </c:pt>
              </c:numCache>
            </c:numRef>
          </c:val>
          <c:extLst>
            <c:ext xmlns:c16="http://schemas.microsoft.com/office/drawing/2014/chart" uri="{C3380CC4-5D6E-409C-BE32-E72D297353CC}">
              <c16:uniqueId val="{00000000-DBD0-4090-A3D4-689E78830C3A}"/>
            </c:ext>
          </c:extLst>
        </c:ser>
        <c:ser>
          <c:idx val="1"/>
          <c:order val="1"/>
          <c:tx>
            <c:strRef>
              <c:f>Foglio1!$C$1</c:f>
              <c:strCache>
                <c:ptCount val="1"/>
                <c:pt idx="0">
                  <c:v>POSITIVI</c:v>
                </c:pt>
              </c:strCache>
            </c:strRef>
          </c:tx>
          <c:spPr>
            <a:solidFill>
              <a:schemeClr val="accent2"/>
            </a:solidFill>
            <a:ln>
              <a:noFill/>
            </a:ln>
            <a:effectLst/>
          </c:spPr>
          <c:invertIfNegative val="0"/>
          <c:cat>
            <c:strRef>
              <c:f>Foglio1!$A$2:$A$5</c:f>
              <c:strCache>
                <c:ptCount val="4"/>
                <c:pt idx="0">
                  <c:v>SICILIA</c:v>
                </c:pt>
                <c:pt idx="1">
                  <c:v>CAMPANIA</c:v>
                </c:pt>
                <c:pt idx="2">
                  <c:v>LOMBARDIA</c:v>
                </c:pt>
                <c:pt idx="3">
                  <c:v>PIEMONTE</c:v>
                </c:pt>
              </c:strCache>
            </c:strRef>
          </c:cat>
          <c:val>
            <c:numRef>
              <c:f>Foglio1!$C$2:$C$5</c:f>
              <c:numCache>
                <c:formatCode>General</c:formatCode>
                <c:ptCount val="4"/>
                <c:pt idx="0">
                  <c:v>1024</c:v>
                </c:pt>
                <c:pt idx="1">
                  <c:v>2022</c:v>
                </c:pt>
                <c:pt idx="2">
                  <c:v>3203</c:v>
                </c:pt>
                <c:pt idx="3">
                  <c:v>2021</c:v>
                </c:pt>
              </c:numCache>
            </c:numRef>
          </c:val>
          <c:extLst>
            <c:ext xmlns:c16="http://schemas.microsoft.com/office/drawing/2014/chart" uri="{C3380CC4-5D6E-409C-BE32-E72D297353CC}">
              <c16:uniqueId val="{00000001-DBD0-4090-A3D4-689E78830C3A}"/>
            </c:ext>
          </c:extLst>
        </c:ser>
        <c:ser>
          <c:idx val="2"/>
          <c:order val="2"/>
          <c:tx>
            <c:strRef>
              <c:f>Foglio1!$D$1</c:f>
              <c:strCache>
                <c:ptCount val="1"/>
                <c:pt idx="0">
                  <c:v>GUARITI</c:v>
                </c:pt>
              </c:strCache>
            </c:strRef>
          </c:tx>
          <c:spPr>
            <a:solidFill>
              <a:schemeClr val="accent3"/>
            </a:solidFill>
            <a:ln>
              <a:noFill/>
            </a:ln>
            <a:effectLst/>
          </c:spPr>
          <c:invertIfNegative val="0"/>
          <c:cat>
            <c:strRef>
              <c:f>Foglio1!$A$2:$A$5</c:f>
              <c:strCache>
                <c:ptCount val="4"/>
                <c:pt idx="0">
                  <c:v>SICILIA</c:v>
                </c:pt>
                <c:pt idx="1">
                  <c:v>CAMPANIA</c:v>
                </c:pt>
                <c:pt idx="2">
                  <c:v>LOMBARDIA</c:v>
                </c:pt>
                <c:pt idx="3">
                  <c:v>PIEMONTE</c:v>
                </c:pt>
              </c:strCache>
            </c:strRef>
          </c:cat>
          <c:val>
            <c:numRef>
              <c:f>Foglio1!$D$2:$D$5</c:f>
              <c:numCache>
                <c:formatCode>General</c:formatCode>
                <c:ptCount val="4"/>
                <c:pt idx="0">
                  <c:v>377</c:v>
                </c:pt>
                <c:pt idx="1">
                  <c:v>1583</c:v>
                </c:pt>
                <c:pt idx="2">
                  <c:v>756</c:v>
                </c:pt>
                <c:pt idx="3">
                  <c:v>423</c:v>
                </c:pt>
              </c:numCache>
            </c:numRef>
          </c:val>
          <c:extLst>
            <c:ext xmlns:c16="http://schemas.microsoft.com/office/drawing/2014/chart" uri="{C3380CC4-5D6E-409C-BE32-E72D297353CC}">
              <c16:uniqueId val="{00000002-DBD0-4090-A3D4-689E78830C3A}"/>
            </c:ext>
          </c:extLst>
        </c:ser>
        <c:ser>
          <c:idx val="3"/>
          <c:order val="3"/>
          <c:tx>
            <c:strRef>
              <c:f>Foglio1!$E$1</c:f>
              <c:strCache>
                <c:ptCount val="1"/>
                <c:pt idx="0">
                  <c:v>MORTI</c:v>
                </c:pt>
              </c:strCache>
            </c:strRef>
          </c:tx>
          <c:spPr>
            <a:solidFill>
              <a:schemeClr val="accent4"/>
            </a:solidFill>
            <a:ln>
              <a:noFill/>
            </a:ln>
            <a:effectLst/>
          </c:spPr>
          <c:invertIfNegative val="0"/>
          <c:cat>
            <c:strRef>
              <c:f>Foglio1!$A$2:$A$5</c:f>
              <c:strCache>
                <c:ptCount val="4"/>
                <c:pt idx="0">
                  <c:v>SICILIA</c:v>
                </c:pt>
                <c:pt idx="1">
                  <c:v>CAMPANIA</c:v>
                </c:pt>
                <c:pt idx="2">
                  <c:v>LOMBARDIA</c:v>
                </c:pt>
                <c:pt idx="3">
                  <c:v>PIEMONTE</c:v>
                </c:pt>
              </c:strCache>
            </c:strRef>
          </c:cat>
          <c:val>
            <c:numRef>
              <c:f>Foglio1!$E$2:$E$5</c:f>
              <c:numCache>
                <c:formatCode>General</c:formatCode>
                <c:ptCount val="4"/>
                <c:pt idx="0">
                  <c:v>45</c:v>
                </c:pt>
                <c:pt idx="1">
                  <c:v>36</c:v>
                </c:pt>
                <c:pt idx="2">
                  <c:v>135</c:v>
                </c:pt>
                <c:pt idx="3">
                  <c:v>84</c:v>
                </c:pt>
              </c:numCache>
            </c:numRef>
          </c:val>
          <c:extLst>
            <c:ext xmlns:c16="http://schemas.microsoft.com/office/drawing/2014/chart" uri="{C3380CC4-5D6E-409C-BE32-E72D297353CC}">
              <c16:uniqueId val="{00000004-DBD0-4090-A3D4-689E78830C3A}"/>
            </c:ext>
          </c:extLst>
        </c:ser>
        <c:dLbls>
          <c:showLegendKey val="0"/>
          <c:showVal val="0"/>
          <c:showCatName val="0"/>
          <c:showSerName val="0"/>
          <c:showPercent val="0"/>
          <c:showBubbleSize val="0"/>
        </c:dLbls>
        <c:gapWidth val="219"/>
        <c:overlap val="-27"/>
        <c:axId val="148604415"/>
        <c:axId val="148599007"/>
      </c:barChart>
      <c:catAx>
        <c:axId val="14860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48599007"/>
        <c:crosses val="autoZero"/>
        <c:auto val="1"/>
        <c:lblAlgn val="ctr"/>
        <c:lblOffset val="100"/>
        <c:noMultiLvlLbl val="0"/>
      </c:catAx>
      <c:valAx>
        <c:axId val="148599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4860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F533C-C9BE-43B8-AF99-29957C20F1A8}" type="datetimeFigureOut">
              <a:rPr lang="it-IT" smtClean="0"/>
              <a:t>15/12/2020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A32CC-819A-4951-B1C8-A86E6B95B155}" type="slidenum">
              <a:rPr lang="it-IT" smtClean="0"/>
              <a:t>‹N›</a:t>
            </a:fld>
            <a:endParaRPr lang="it-IT"/>
          </a:p>
        </p:txBody>
      </p:sp>
    </p:spTree>
    <p:extLst>
      <p:ext uri="{BB962C8B-B14F-4D97-AF65-F5344CB8AC3E}">
        <p14:creationId xmlns:p14="http://schemas.microsoft.com/office/powerpoint/2010/main" val="345231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377259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9E7C7FB-A07B-420D-B368-117F4EEB2730}"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120571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172451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3818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3565134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281386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49392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126723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269409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18825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254908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9E7C7FB-A07B-420D-B368-117F4EEB2730}"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201347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9E7C7FB-A07B-420D-B368-117F4EEB2730}" type="datetimeFigureOut">
              <a:rPr lang="it-IT" smtClean="0"/>
              <a:t>15/12/2020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407902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17046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308889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29E7C7FB-A07B-420D-B368-117F4EEB2730}" type="datetimeFigureOut">
              <a:rPr lang="it-IT" smtClean="0"/>
              <a:t>15/12/2020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195716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9E7C7FB-A07B-420D-B368-117F4EEB2730}" type="datetimeFigureOut">
              <a:rPr lang="it-IT" smtClean="0"/>
              <a:t>15/12/2020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94D761C-2557-4D11-902A-72031AA19BD3}" type="slidenum">
              <a:rPr lang="it-IT" smtClean="0"/>
              <a:t>‹N›</a:t>
            </a:fld>
            <a:endParaRPr lang="it-IT"/>
          </a:p>
        </p:txBody>
      </p:sp>
    </p:spTree>
    <p:extLst>
      <p:ext uri="{BB962C8B-B14F-4D97-AF65-F5344CB8AC3E}">
        <p14:creationId xmlns:p14="http://schemas.microsoft.com/office/powerpoint/2010/main" val="254454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E7C7FB-A07B-420D-B368-117F4EEB2730}" type="datetimeFigureOut">
              <a:rPr lang="it-IT" smtClean="0"/>
              <a:t>15/12/2020</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94D761C-2557-4D11-902A-72031AA19BD3}" type="slidenum">
              <a:rPr lang="it-IT" smtClean="0"/>
              <a:t>‹N›</a:t>
            </a:fld>
            <a:endParaRPr lang="it-IT"/>
          </a:p>
        </p:txBody>
      </p:sp>
    </p:spTree>
    <p:extLst>
      <p:ext uri="{BB962C8B-B14F-4D97-AF65-F5344CB8AC3E}">
        <p14:creationId xmlns:p14="http://schemas.microsoft.com/office/powerpoint/2010/main" val="8988790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7.xml" /><Relationship Id="rId6" Type="http://schemas.openxmlformats.org/officeDocument/2006/relationships/chart" Target="../charts/chart1.xml"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8" Type="http://schemas.openxmlformats.org/officeDocument/2006/relationships/hyperlink" Target="http://www.mycookingidea.com/2016/04/pizza-bianca-romana/" TargetMode="External" /><Relationship Id="rId3" Type="http://schemas.openxmlformats.org/officeDocument/2006/relationships/image" Target="../media/image2.png" /><Relationship Id="rId7" Type="http://schemas.openxmlformats.org/officeDocument/2006/relationships/image" Target="../media/image11.jp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 Id="rId9" Type="http://schemas.openxmlformats.org/officeDocument/2006/relationships/hyperlink" Target="https://creativecommons.org/licenses/by-nc-nd/3.0/" TargetMode="External" /></Relationships>
</file>

<file path=ppt/slides/_rels/slide11.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2.png" /><Relationship Id="rId7" Type="http://schemas.openxmlformats.org/officeDocument/2006/relationships/image" Target="../media/image12.png" /><Relationship Id="rId2" Type="http://schemas.openxmlformats.org/officeDocument/2006/relationships/image" Target="../media/image1.jpeg" /><Relationship Id="rId1" Type="http://schemas.openxmlformats.org/officeDocument/2006/relationships/slideLayout" Target="../slideLayouts/slideLayout8.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 Id="rId9" Type="http://schemas.openxmlformats.org/officeDocument/2006/relationships/image" Target="../media/image14.png"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15.png" /><Relationship Id="rId2" Type="http://schemas.openxmlformats.org/officeDocument/2006/relationships/image" Target="../media/image1.jpeg" /><Relationship Id="rId1" Type="http://schemas.openxmlformats.org/officeDocument/2006/relationships/slideLayout" Target="../slideLayouts/slideLayout8.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jpeg" /><Relationship Id="rId1" Type="http://schemas.openxmlformats.org/officeDocument/2006/relationships/slideLayout" Target="../slideLayouts/slideLayout9.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7.png" /><Relationship Id="rId2" Type="http://schemas.openxmlformats.org/officeDocument/2006/relationships/image" Target="../media/image1.jpeg" /><Relationship Id="rId1" Type="http://schemas.openxmlformats.org/officeDocument/2006/relationships/slideLayout" Target="../slideLayouts/slideLayout9.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8.png" /><Relationship Id="rId2" Type="http://schemas.openxmlformats.org/officeDocument/2006/relationships/image" Target="../media/image1.jpeg" /><Relationship Id="rId1" Type="http://schemas.openxmlformats.org/officeDocument/2006/relationships/slideLayout" Target="../slideLayouts/slideLayout9.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9.png" /><Relationship Id="rId2" Type="http://schemas.openxmlformats.org/officeDocument/2006/relationships/image" Target="../media/image1.jpeg" /><Relationship Id="rId1" Type="http://schemas.openxmlformats.org/officeDocument/2006/relationships/slideLayout" Target="../slideLayouts/slideLayout9.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hyperlink" Target="http://nutrizionistatosi.blogspot.com/2011/04/la-dieta-mediterranea-questa.html" TargetMode="External" /><Relationship Id="rId2" Type="http://schemas.openxmlformats.org/officeDocument/2006/relationships/image" Target="../media/image10.jp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2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6" name="Oval 2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8" name="Picture 2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 name="Picture 2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2" name="Rectangle 3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2DF777B9-EB57-4417-A320-A0E36CACB73B}"/>
              </a:ext>
            </a:extLst>
          </p:cNvPr>
          <p:cNvSpPr txBox="1"/>
          <p:nvPr/>
        </p:nvSpPr>
        <p:spPr>
          <a:xfrm>
            <a:off x="648931" y="629266"/>
            <a:ext cx="4166510" cy="162232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0" i="0" kern="1200">
                <a:solidFill>
                  <a:srgbClr val="EBEBEB"/>
                </a:solidFill>
                <a:latin typeface="+mj-lt"/>
                <a:ea typeface="+mj-ea"/>
                <a:cs typeface="+mj-cs"/>
              </a:rPr>
              <a:t>CORONA-VIRUS BOLLETINO DI SETTEMBRE ITALIA</a:t>
            </a:r>
          </a:p>
        </p:txBody>
      </p:sp>
      <p:sp>
        <p:nvSpPr>
          <p:cNvPr id="3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8" name="Freeform: Shape 37">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40" name="Rectangle 39">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asellaDiTesto 2">
            <a:extLst>
              <a:ext uri="{FF2B5EF4-FFF2-40B4-BE49-F238E27FC236}">
                <a16:creationId xmlns:a16="http://schemas.microsoft.com/office/drawing/2014/main" id="{E2808F5B-A5D1-44C2-8397-109B767CDC0D}"/>
              </a:ext>
            </a:extLst>
          </p:cNvPr>
          <p:cNvSpPr txBox="1"/>
          <p:nvPr/>
        </p:nvSpPr>
        <p:spPr>
          <a:xfrm>
            <a:off x="648931" y="2438400"/>
            <a:ext cx="4166509"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sz="1700">
                <a:solidFill>
                  <a:srgbClr val="EBEBEB"/>
                </a:solidFill>
                <a:latin typeface="+mj-lt"/>
                <a:ea typeface="+mj-ea"/>
                <a:cs typeface="+mj-cs"/>
              </a:rPr>
              <a:t>In questo grafico abbiamo inserito i dati per ogni giorno di settembre specificando il numero di tamponi, di positivi e di decessi.</a:t>
            </a:r>
          </a:p>
          <a:p>
            <a:pPr>
              <a:spcBef>
                <a:spcPts val="1000"/>
              </a:spcBef>
              <a:buClr>
                <a:schemeClr val="bg2">
                  <a:lumMod val="40000"/>
                  <a:lumOff val="60000"/>
                </a:schemeClr>
              </a:buClr>
              <a:buSzPct val="80000"/>
              <a:buFont typeface="Wingdings 3" charset="2"/>
              <a:buChar char=""/>
            </a:pPr>
            <a:r>
              <a:rPr lang="en-US" sz="1700">
                <a:solidFill>
                  <a:srgbClr val="EBEBEB"/>
                </a:solidFill>
                <a:latin typeface="+mj-lt"/>
                <a:ea typeface="+mj-ea"/>
                <a:cs typeface="+mj-cs"/>
              </a:rPr>
              <a:t>Una cosa che salta subito all’occhio è che durante la settimana in numero dei tamponi è abbastanza alto e va però a diminuire durante i giorni come il sabato e la domenica.</a:t>
            </a:r>
          </a:p>
          <a:p>
            <a:pPr>
              <a:spcBef>
                <a:spcPts val="1000"/>
              </a:spcBef>
              <a:buClr>
                <a:schemeClr val="bg2">
                  <a:lumMod val="40000"/>
                  <a:lumOff val="60000"/>
                </a:schemeClr>
              </a:buClr>
              <a:buSzPct val="80000"/>
              <a:buFont typeface="Wingdings 3" charset="2"/>
              <a:buChar char=""/>
            </a:pPr>
            <a:r>
              <a:rPr lang="en-US" sz="1700">
                <a:solidFill>
                  <a:srgbClr val="EBEBEB"/>
                </a:solidFill>
                <a:latin typeface="+mj-lt"/>
                <a:ea typeface="+mj-ea"/>
                <a:cs typeface="+mj-cs"/>
              </a:rPr>
              <a:t>Possiamo anche notare come fortunatamente il numero d positivi e di decessi risulta essere di gran lunga più basso.</a:t>
            </a:r>
          </a:p>
        </p:txBody>
      </p:sp>
      <p:graphicFrame>
        <p:nvGraphicFramePr>
          <p:cNvPr id="17" name="Grafico 16">
            <a:extLst>
              <a:ext uri="{FF2B5EF4-FFF2-40B4-BE49-F238E27FC236}">
                <a16:creationId xmlns:a16="http://schemas.microsoft.com/office/drawing/2014/main" id="{0751C86D-48C1-4A2F-BAD3-31746C1D4A10}"/>
              </a:ext>
            </a:extLst>
          </p:cNvPr>
          <p:cNvGraphicFramePr/>
          <p:nvPr>
            <p:extLst>
              <p:ext uri="{D42A27DB-BD31-4B8C-83A1-F6EECF244321}">
                <p14:modId xmlns:p14="http://schemas.microsoft.com/office/powerpoint/2010/main" val="2535482187"/>
              </p:ext>
            </p:extLst>
          </p:nvPr>
        </p:nvGraphicFramePr>
        <p:xfrm>
          <a:off x="6093992" y="647698"/>
          <a:ext cx="5449889" cy="55626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027445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08A53906-738D-4473-AECB-6EAA2DFF744C}"/>
              </a:ext>
            </a:extLst>
          </p:cNvPr>
          <p:cNvSpPr txBox="1"/>
          <p:nvPr/>
        </p:nvSpPr>
        <p:spPr>
          <a:xfrm>
            <a:off x="648930" y="629266"/>
            <a:ext cx="6188190" cy="1622321"/>
          </a:xfrm>
          <a:prstGeom prst="rect">
            <a:avLst/>
          </a:prstGeom>
        </p:spPr>
        <p:txBody>
          <a:bodyPr vert="horz" lIns="91440" tIns="45720" rIns="91440" bIns="45720" rtlCol="0" anchor="t">
            <a:normAutofit/>
          </a:bodyPr>
          <a:lstStyle/>
          <a:p>
            <a:pPr>
              <a:spcBef>
                <a:spcPct val="0"/>
              </a:spcBef>
              <a:spcAft>
                <a:spcPts val="600"/>
              </a:spcAft>
            </a:pPr>
            <a:r>
              <a:rPr lang="en-US" sz="4200">
                <a:solidFill>
                  <a:srgbClr val="EBEBEB"/>
                </a:solidFill>
                <a:latin typeface="+mj-lt"/>
                <a:ea typeface="+mj-ea"/>
                <a:cs typeface="+mj-cs"/>
              </a:rPr>
              <a:t>Dati sui consumi durante il lockdown</a:t>
            </a:r>
          </a:p>
        </p:txBody>
      </p:sp>
      <p:sp>
        <p:nvSpPr>
          <p:cNvPr id="2" name="CasellaDiTesto 1">
            <a:extLst>
              <a:ext uri="{FF2B5EF4-FFF2-40B4-BE49-F238E27FC236}">
                <a16:creationId xmlns:a16="http://schemas.microsoft.com/office/drawing/2014/main" id="{4E85527C-1EA4-43D8-9CB5-8A08F1DEEFA0}"/>
              </a:ext>
            </a:extLst>
          </p:cNvPr>
          <p:cNvSpPr txBox="1"/>
          <p:nvPr/>
        </p:nvSpPr>
        <p:spPr>
          <a:xfrm>
            <a:off x="648930" y="2438400"/>
            <a:ext cx="6188189" cy="378541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500" dirty="0">
                <a:solidFill>
                  <a:srgbClr val="FFFFFF"/>
                </a:solidFill>
                <a:latin typeface="+mj-lt"/>
                <a:ea typeface="+mj-ea"/>
                <a:cs typeface="+mj-cs"/>
              </a:rPr>
              <a:t>Durante tale </a:t>
            </a:r>
            <a:r>
              <a:rPr lang="en-US" sz="1500" dirty="0" err="1">
                <a:solidFill>
                  <a:srgbClr val="FFFFFF"/>
                </a:solidFill>
                <a:latin typeface="+mj-lt"/>
                <a:ea typeface="+mj-ea"/>
                <a:cs typeface="+mj-cs"/>
              </a:rPr>
              <a:t>periodo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si</a:t>
            </a:r>
            <a:r>
              <a:rPr lang="en-US" sz="1500" dirty="0">
                <a:solidFill>
                  <a:srgbClr val="FFFFFF"/>
                </a:solidFill>
                <a:latin typeface="+mj-lt"/>
                <a:ea typeface="+mj-ea"/>
                <a:cs typeface="+mj-cs"/>
              </a:rPr>
              <a:t> è </a:t>
            </a:r>
            <a:r>
              <a:rPr lang="en-US" sz="1500" dirty="0" err="1">
                <a:solidFill>
                  <a:srgbClr val="FFFFFF"/>
                </a:solidFill>
                <a:latin typeface="+mj-lt"/>
                <a:ea typeface="+mj-ea"/>
                <a:cs typeface="+mj-cs"/>
              </a:rPr>
              <a:t>evidentemente</a:t>
            </a:r>
            <a:r>
              <a:rPr lang="en-US" sz="1500" dirty="0">
                <a:solidFill>
                  <a:srgbClr val="FFFFFF"/>
                </a:solidFill>
                <a:latin typeface="+mj-lt"/>
                <a:ea typeface="+mj-ea"/>
                <a:cs typeface="+mj-cs"/>
              </a:rPr>
              <a:t> visto una </a:t>
            </a:r>
            <a:r>
              <a:rPr lang="en-US" sz="1500" dirty="0" err="1">
                <a:solidFill>
                  <a:srgbClr val="FFFFFF"/>
                </a:solidFill>
                <a:latin typeface="+mj-lt"/>
                <a:ea typeface="+mj-ea"/>
                <a:cs typeface="+mj-cs"/>
              </a:rPr>
              <a:t>tendenza</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all'acquisto</a:t>
            </a:r>
            <a:r>
              <a:rPr lang="en-US" sz="1500" dirty="0">
                <a:solidFill>
                  <a:srgbClr val="FFFFFF"/>
                </a:solidFill>
                <a:latin typeface="+mj-lt"/>
                <a:ea typeface="+mj-ea"/>
                <a:cs typeface="+mj-cs"/>
              </a:rPr>
              <a:t> di </a:t>
            </a:r>
            <a:r>
              <a:rPr lang="en-US" sz="1500" dirty="0" err="1">
                <a:solidFill>
                  <a:srgbClr val="FFFFFF"/>
                </a:solidFill>
                <a:latin typeface="+mj-lt"/>
                <a:ea typeface="+mj-ea"/>
                <a:cs typeface="+mj-cs"/>
              </a:rPr>
              <a:t>beni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insoliti</a:t>
            </a:r>
            <a:r>
              <a:rPr lang="en-US" sz="1500" dirty="0">
                <a:solidFill>
                  <a:srgbClr val="FFFFFF"/>
                </a:solidFill>
                <a:latin typeface="+mj-lt"/>
                <a:ea typeface="+mj-ea"/>
                <a:cs typeface="+mj-cs"/>
              </a:rPr>
              <a:t> e poco </a:t>
            </a:r>
            <a:r>
              <a:rPr lang="en-US" sz="1500" dirty="0" err="1">
                <a:solidFill>
                  <a:srgbClr val="FFFFFF"/>
                </a:solidFill>
                <a:latin typeface="+mj-lt"/>
                <a:ea typeface="+mj-ea"/>
                <a:cs typeface="+mj-cs"/>
              </a:rPr>
              <a:t>usati</a:t>
            </a:r>
            <a:r>
              <a:rPr lang="en-US" sz="1500" dirty="0">
                <a:solidFill>
                  <a:srgbClr val="FFFFFF"/>
                </a:solidFill>
                <a:latin typeface="+mj-lt"/>
                <a:ea typeface="+mj-ea"/>
                <a:cs typeface="+mj-cs"/>
              </a:rPr>
              <a:t> come le conserve di carne e le </a:t>
            </a:r>
            <a:r>
              <a:rPr lang="en-US" sz="1500" dirty="0" err="1">
                <a:solidFill>
                  <a:srgbClr val="FFFFFF"/>
                </a:solidFill>
                <a:latin typeface="+mj-lt"/>
                <a:ea typeface="+mj-ea"/>
                <a:cs typeface="+mj-cs"/>
              </a:rPr>
              <a:t>minestre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liofilizzate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Placato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questo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utilizzo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successivamente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gli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italiani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hanno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scoperto</a:t>
            </a:r>
            <a:r>
              <a:rPr lang="en-US" sz="1500" dirty="0">
                <a:solidFill>
                  <a:srgbClr val="FFFFFF"/>
                </a:solidFill>
                <a:latin typeface="+mj-lt"/>
                <a:ea typeface="+mj-ea"/>
                <a:cs typeface="+mj-cs"/>
              </a:rPr>
              <a:t> la </a:t>
            </a:r>
            <a:r>
              <a:rPr lang="en-US" sz="1500" dirty="0" err="1">
                <a:solidFill>
                  <a:srgbClr val="FFFFFF"/>
                </a:solidFill>
                <a:latin typeface="+mj-lt"/>
                <a:ea typeface="+mj-ea"/>
                <a:cs typeface="+mj-cs"/>
              </a:rPr>
              <a:t>loro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attitudine</a:t>
            </a:r>
            <a:r>
              <a:rPr lang="en-US" sz="1500" dirty="0">
                <a:solidFill>
                  <a:srgbClr val="FFFFFF"/>
                </a:solidFill>
                <a:latin typeface="+mj-lt"/>
                <a:ea typeface="+mj-ea"/>
                <a:cs typeface="+mj-cs"/>
              </a:rPr>
              <a:t> per la cucina </a:t>
            </a:r>
            <a:r>
              <a:rPr lang="en-US" sz="1500" dirty="0" err="1">
                <a:solidFill>
                  <a:srgbClr val="FFFFFF"/>
                </a:solidFill>
                <a:latin typeface="+mj-lt"/>
                <a:ea typeface="+mj-ea"/>
                <a:cs typeface="+mj-cs"/>
              </a:rPr>
              <a:t>che</a:t>
            </a:r>
            <a:r>
              <a:rPr lang="en-US" sz="1500" dirty="0">
                <a:solidFill>
                  <a:srgbClr val="FFFFFF"/>
                </a:solidFill>
                <a:latin typeface="+mj-lt"/>
                <a:ea typeface="+mj-ea"/>
                <a:cs typeface="+mj-cs"/>
              </a:rPr>
              <a:t> è </a:t>
            </a:r>
            <a:r>
              <a:rPr lang="en-US" sz="1500" dirty="0" err="1">
                <a:solidFill>
                  <a:srgbClr val="FFFFFF"/>
                </a:solidFill>
                <a:latin typeface="+mj-lt"/>
                <a:ea typeface="+mj-ea"/>
                <a:cs typeface="+mj-cs"/>
              </a:rPr>
              <a:t>diventata</a:t>
            </a:r>
            <a:r>
              <a:rPr lang="en-US" sz="1500" dirty="0">
                <a:solidFill>
                  <a:srgbClr val="FFFFFF"/>
                </a:solidFill>
                <a:latin typeface="+mj-lt"/>
                <a:ea typeface="+mj-ea"/>
                <a:cs typeface="+mj-cs"/>
              </a:rPr>
              <a:t> uno </a:t>
            </a:r>
            <a:r>
              <a:rPr lang="en-US" sz="1500" dirty="0" err="1">
                <a:solidFill>
                  <a:srgbClr val="FFFFFF"/>
                </a:solidFill>
                <a:latin typeface="+mj-lt"/>
                <a:ea typeface="+mj-ea"/>
                <a:cs typeface="+mj-cs"/>
              </a:rPr>
              <a:t>dei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modi</a:t>
            </a:r>
            <a:r>
              <a:rPr lang="en-US" sz="1500" dirty="0">
                <a:solidFill>
                  <a:srgbClr val="FFFFFF"/>
                </a:solidFill>
                <a:latin typeface="+mj-lt"/>
                <a:ea typeface="+mj-ea"/>
                <a:cs typeface="+mj-cs"/>
              </a:rPr>
              <a:t> per </a:t>
            </a:r>
            <a:r>
              <a:rPr lang="en-US" sz="1500" dirty="0" err="1">
                <a:solidFill>
                  <a:srgbClr val="FFFFFF"/>
                </a:solidFill>
                <a:latin typeface="+mj-lt"/>
                <a:ea typeface="+mj-ea"/>
                <a:cs typeface="+mj-cs"/>
              </a:rPr>
              <a:t>passare</a:t>
            </a:r>
            <a:r>
              <a:rPr lang="en-US" sz="1500" dirty="0">
                <a:solidFill>
                  <a:srgbClr val="FFFFFF"/>
                </a:solidFill>
                <a:latin typeface="+mj-lt"/>
                <a:ea typeface="+mj-ea"/>
                <a:cs typeface="+mj-cs"/>
              </a:rPr>
              <a:t> il tempo: </a:t>
            </a:r>
            <a:r>
              <a:rPr lang="en-US" sz="1500" dirty="0" err="1">
                <a:solidFill>
                  <a:srgbClr val="FFFFFF"/>
                </a:solidFill>
                <a:latin typeface="+mj-lt"/>
                <a:ea typeface="+mj-ea"/>
                <a:cs typeface="+mj-cs"/>
              </a:rPr>
              <a:t>gli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italiani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infatti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sono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diventati</a:t>
            </a:r>
            <a:r>
              <a:rPr lang="en-US" sz="1500" dirty="0">
                <a:solidFill>
                  <a:srgbClr val="FFFFFF"/>
                </a:solidFill>
                <a:latin typeface="+mj-lt"/>
                <a:ea typeface="+mj-ea"/>
                <a:cs typeface="+mj-cs"/>
              </a:rPr>
              <a:t> tutti </a:t>
            </a:r>
            <a:r>
              <a:rPr lang="en-US" sz="1500" dirty="0" err="1">
                <a:solidFill>
                  <a:srgbClr val="FFFFFF"/>
                </a:solidFill>
                <a:latin typeface="+mj-lt"/>
                <a:ea typeface="+mj-ea"/>
                <a:cs typeface="+mj-cs"/>
              </a:rPr>
              <a:t>più</a:t>
            </a:r>
            <a:r>
              <a:rPr lang="en-US" sz="1500" dirty="0">
                <a:solidFill>
                  <a:srgbClr val="FFFFFF"/>
                </a:solidFill>
                <a:latin typeface="+mj-lt"/>
                <a:ea typeface="+mj-ea"/>
                <a:cs typeface="+mj-cs"/>
              </a:rPr>
              <a:t> o </a:t>
            </a:r>
            <a:r>
              <a:rPr lang="en-US" sz="1500" dirty="0" err="1">
                <a:solidFill>
                  <a:srgbClr val="FFFFFF"/>
                </a:solidFill>
                <a:latin typeface="+mj-lt"/>
                <a:ea typeface="+mj-ea"/>
                <a:cs typeface="+mj-cs"/>
              </a:rPr>
              <a:t>meno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pasticceri</a:t>
            </a:r>
            <a:r>
              <a:rPr lang="en-US" sz="1500" dirty="0">
                <a:solidFill>
                  <a:srgbClr val="FFFFFF"/>
                </a:solidFill>
                <a:latin typeface="+mj-lt"/>
                <a:ea typeface="+mj-ea"/>
                <a:cs typeface="+mj-cs"/>
              </a:rPr>
              <a:t> pizzaioli e </a:t>
            </a:r>
            <a:r>
              <a:rPr lang="en-US" sz="1500" dirty="0" err="1">
                <a:solidFill>
                  <a:srgbClr val="FFFFFF"/>
                </a:solidFill>
                <a:latin typeface="+mj-lt"/>
                <a:ea typeface="+mj-ea"/>
                <a:cs typeface="+mj-cs"/>
              </a:rPr>
              <a:t>panettieri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Possiamo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infatti</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riscontrare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che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nelle</a:t>
            </a:r>
            <a:r>
              <a:rPr lang="en-US" sz="1500" dirty="0">
                <a:solidFill>
                  <a:srgbClr val="FFFFFF"/>
                </a:solidFill>
                <a:latin typeface="+mj-lt"/>
                <a:ea typeface="+mj-ea"/>
                <a:cs typeface="+mj-cs"/>
              </a:rPr>
              <a:t> 8 </a:t>
            </a:r>
            <a:r>
              <a:rPr lang="en-US" sz="1500" dirty="0" err="1">
                <a:solidFill>
                  <a:srgbClr val="FFFFFF"/>
                </a:solidFill>
                <a:latin typeface="+mj-lt"/>
                <a:ea typeface="+mj-ea"/>
                <a:cs typeface="+mj-cs"/>
              </a:rPr>
              <a:t>settimane</a:t>
            </a:r>
            <a:r>
              <a:rPr lang="en-US" sz="1500" dirty="0">
                <a:solidFill>
                  <a:srgbClr val="FFFFFF"/>
                </a:solidFill>
                <a:latin typeface="+mj-lt"/>
                <a:ea typeface="+mj-ea"/>
                <a:cs typeface="+mj-cs"/>
              </a:rPr>
              <a:t> di lockdown la </a:t>
            </a:r>
            <a:r>
              <a:rPr lang="en-US" sz="1500" dirty="0" err="1">
                <a:solidFill>
                  <a:srgbClr val="FFFFFF"/>
                </a:solidFill>
                <a:latin typeface="+mj-lt"/>
                <a:ea typeface="+mj-ea"/>
                <a:cs typeface="+mj-cs"/>
              </a:rPr>
              <a:t>vendita</a:t>
            </a:r>
            <a:r>
              <a:rPr lang="en-US" sz="1500" dirty="0">
                <a:solidFill>
                  <a:srgbClr val="FFFFFF"/>
                </a:solidFill>
                <a:latin typeface="+mj-lt"/>
                <a:ea typeface="+mj-ea"/>
                <a:cs typeface="+mj-cs"/>
              </a:rPr>
              <a:t> di </a:t>
            </a:r>
            <a:r>
              <a:rPr lang="en-US" sz="1500" dirty="0" err="1">
                <a:solidFill>
                  <a:srgbClr val="FFFFFF"/>
                </a:solidFill>
                <a:latin typeface="+mj-lt"/>
                <a:ea typeface="+mj-ea"/>
                <a:cs typeface="+mj-cs"/>
              </a:rPr>
              <a:t>lievito</a:t>
            </a:r>
            <a:r>
              <a:rPr lang="en-US" sz="1500" dirty="0">
                <a:solidFill>
                  <a:srgbClr val="FFFFFF"/>
                </a:solidFill>
                <a:latin typeface="+mj-lt"/>
                <a:ea typeface="+mj-ea"/>
                <a:cs typeface="+mj-cs"/>
              </a:rPr>
              <a:t> di </a:t>
            </a:r>
            <a:r>
              <a:rPr lang="en-US" sz="1500" dirty="0" err="1">
                <a:solidFill>
                  <a:srgbClr val="FFFFFF"/>
                </a:solidFill>
                <a:latin typeface="+mj-lt"/>
                <a:ea typeface="+mj-ea"/>
                <a:cs typeface="+mj-cs"/>
              </a:rPr>
              <a:t>birra</a:t>
            </a:r>
            <a:r>
              <a:rPr lang="en-US" sz="1500" dirty="0">
                <a:solidFill>
                  <a:srgbClr val="FFFFFF"/>
                </a:solidFill>
                <a:latin typeface="+mj-lt"/>
                <a:ea typeface="+mj-ea"/>
                <a:cs typeface="+mj-cs"/>
              </a:rPr>
              <a:t> e </a:t>
            </a:r>
            <a:r>
              <a:rPr lang="en-US" sz="1500" dirty="0" err="1">
                <a:solidFill>
                  <a:srgbClr val="FFFFFF"/>
                </a:solidFill>
                <a:latin typeface="+mj-lt"/>
                <a:ea typeface="+mj-ea"/>
                <a:cs typeface="+mj-cs"/>
              </a:rPr>
              <a:t>cresciuta</a:t>
            </a:r>
            <a:r>
              <a:rPr lang="en-US" sz="1500" dirty="0">
                <a:solidFill>
                  <a:srgbClr val="FFFFFF"/>
                </a:solidFill>
                <a:latin typeface="+mj-lt"/>
                <a:ea typeface="+mj-ea"/>
                <a:cs typeface="+mj-cs"/>
              </a:rPr>
              <a:t> del 149% e </a:t>
            </a:r>
            <a:r>
              <a:rPr lang="en-US" sz="1500" dirty="0" err="1">
                <a:solidFill>
                  <a:srgbClr val="FFFFFF"/>
                </a:solidFill>
                <a:latin typeface="+mj-lt"/>
                <a:ea typeface="+mj-ea"/>
                <a:cs typeface="+mj-cs"/>
              </a:rPr>
              <a:t>quella</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della</a:t>
            </a:r>
            <a:r>
              <a:rPr lang="en-US" sz="1500" dirty="0">
                <a:solidFill>
                  <a:srgbClr val="FFFFFF"/>
                </a:solidFill>
                <a:latin typeface="+mj-lt"/>
                <a:ea typeface="+mj-ea"/>
                <a:cs typeface="+mj-cs"/>
              </a:rPr>
              <a:t> mozzarella per pizza del 109% , </a:t>
            </a:r>
            <a:r>
              <a:rPr lang="en-US" sz="1500" dirty="0" err="1">
                <a:solidFill>
                  <a:srgbClr val="FFFFFF"/>
                </a:solidFill>
                <a:latin typeface="+mj-lt"/>
                <a:ea typeface="+mj-ea"/>
                <a:cs typeface="+mj-cs"/>
              </a:rPr>
              <a:t>stessa</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cosa</a:t>
            </a:r>
            <a:r>
              <a:rPr lang="en-US" sz="1500" dirty="0">
                <a:solidFill>
                  <a:srgbClr val="FFFFFF"/>
                </a:solidFill>
                <a:latin typeface="+mj-lt"/>
                <a:ea typeface="+mj-ea"/>
                <a:cs typeface="+mj-cs"/>
              </a:rPr>
              <a:t> per la farina </a:t>
            </a:r>
            <a:r>
              <a:rPr lang="en-US" sz="1500" dirty="0" err="1">
                <a:solidFill>
                  <a:srgbClr val="FFFFFF"/>
                </a:solidFill>
                <a:latin typeface="+mj-lt"/>
                <a:ea typeface="+mj-ea"/>
                <a:cs typeface="+mj-cs"/>
              </a:rPr>
              <a:t>che</a:t>
            </a:r>
            <a:r>
              <a:rPr lang="en-US" sz="1500" dirty="0">
                <a:solidFill>
                  <a:srgbClr val="FFFFFF"/>
                </a:solidFill>
                <a:latin typeface="+mj-lt"/>
                <a:ea typeface="+mj-ea"/>
                <a:cs typeface="+mj-cs"/>
              </a:rPr>
              <a:t> è passata dal 114% </a:t>
            </a:r>
            <a:r>
              <a:rPr lang="en-US" sz="1500" dirty="0" err="1">
                <a:solidFill>
                  <a:srgbClr val="FFFFFF"/>
                </a:solidFill>
                <a:latin typeface="+mj-lt"/>
                <a:ea typeface="+mj-ea"/>
                <a:cs typeface="+mj-cs"/>
              </a:rPr>
              <a:t>delle</a:t>
            </a:r>
            <a:r>
              <a:rPr lang="en-US" sz="1500" dirty="0">
                <a:solidFill>
                  <a:srgbClr val="FFFFFF"/>
                </a:solidFill>
                <a:latin typeface="+mj-lt"/>
                <a:ea typeface="+mj-ea"/>
                <a:cs typeface="+mj-cs"/>
              </a:rPr>
              <a:t> prime </a:t>
            </a:r>
            <a:r>
              <a:rPr lang="en-US" sz="1500" dirty="0" err="1">
                <a:solidFill>
                  <a:srgbClr val="FFFFFF"/>
                </a:solidFill>
                <a:latin typeface="+mj-lt"/>
                <a:ea typeface="+mj-ea"/>
                <a:cs typeface="+mj-cs"/>
              </a:rPr>
              <a:t>tre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settimane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fino</a:t>
            </a:r>
            <a:r>
              <a:rPr lang="en-US" sz="1500" dirty="0">
                <a:solidFill>
                  <a:srgbClr val="FFFFFF"/>
                </a:solidFill>
                <a:latin typeface="+mj-lt"/>
                <a:ea typeface="+mj-ea"/>
                <a:cs typeface="+mj-cs"/>
              </a:rPr>
              <a:t> a </a:t>
            </a:r>
            <a:r>
              <a:rPr lang="en-US" sz="1500" dirty="0" err="1">
                <a:solidFill>
                  <a:srgbClr val="FFFFFF"/>
                </a:solidFill>
                <a:latin typeface="+mj-lt"/>
                <a:ea typeface="+mj-ea"/>
                <a:cs typeface="+mj-cs"/>
              </a:rPr>
              <a:t>raggiungere</a:t>
            </a:r>
            <a:r>
              <a:rPr lang="en-US" sz="1500" dirty="0">
                <a:solidFill>
                  <a:srgbClr val="FFFFFF"/>
                </a:solidFill>
                <a:latin typeface="+mj-lt"/>
                <a:ea typeface="+mj-ea"/>
                <a:cs typeface="+mj-cs"/>
              </a:rPr>
              <a:t> il 174% </a:t>
            </a:r>
            <a:r>
              <a:rPr lang="en-US" sz="1500" dirty="0" err="1">
                <a:solidFill>
                  <a:srgbClr val="FFFFFF"/>
                </a:solidFill>
                <a:latin typeface="+mj-lt"/>
                <a:ea typeface="+mj-ea"/>
                <a:cs typeface="+mj-cs"/>
              </a:rPr>
              <a:t>nelle</a:t>
            </a:r>
            <a:r>
              <a:rPr lang="en-US" sz="1500" dirty="0">
                <a:solidFill>
                  <a:srgbClr val="FFFFFF"/>
                </a:solidFill>
                <a:latin typeface="+mj-lt"/>
                <a:ea typeface="+mj-ea"/>
                <a:cs typeface="+mj-cs"/>
              </a:rPr>
              <a:t> 5 successive </a:t>
            </a:r>
            <a:r>
              <a:rPr lang="en-US" sz="1500" dirty="0" err="1">
                <a:solidFill>
                  <a:srgbClr val="FFFFFF"/>
                </a:solidFill>
                <a:latin typeface="+mj-lt"/>
                <a:ea typeface="+mj-ea"/>
                <a:cs typeface="+mj-cs"/>
              </a:rPr>
              <a:t>settimane</a:t>
            </a:r>
            <a:r>
              <a:rPr lang="en-US" sz="1500" dirty="0">
                <a:solidFill>
                  <a:srgbClr val="FFFFFF"/>
                </a:solidFill>
                <a:latin typeface="+mj-lt"/>
                <a:ea typeface="+mj-ea"/>
                <a:cs typeface="+mj-cs"/>
              </a:rPr>
              <a:t>. Una </a:t>
            </a:r>
            <a:r>
              <a:rPr lang="en-US" sz="1500" dirty="0" err="1">
                <a:solidFill>
                  <a:srgbClr val="FFFFFF"/>
                </a:solidFill>
                <a:latin typeface="+mj-lt"/>
                <a:ea typeface="+mj-ea"/>
                <a:cs typeface="+mj-cs"/>
              </a:rPr>
              <a:t>ovvia</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conseguenza</a:t>
            </a:r>
            <a:r>
              <a:rPr lang="en-US" sz="1500" dirty="0">
                <a:solidFill>
                  <a:srgbClr val="FFFFFF"/>
                </a:solidFill>
                <a:latin typeface="+mj-lt"/>
                <a:ea typeface="+mj-ea"/>
                <a:cs typeface="+mj-cs"/>
              </a:rPr>
              <a:t> è </a:t>
            </a:r>
            <a:r>
              <a:rPr lang="en-US" sz="1500" dirty="0" err="1">
                <a:solidFill>
                  <a:srgbClr val="FFFFFF"/>
                </a:solidFill>
                <a:latin typeface="+mj-lt"/>
                <a:ea typeface="+mj-ea"/>
                <a:cs typeface="+mj-cs"/>
              </a:rPr>
              <a:t>quella</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che</a:t>
            </a:r>
            <a:r>
              <a:rPr lang="en-US" sz="1500" dirty="0">
                <a:solidFill>
                  <a:srgbClr val="FFFFFF"/>
                </a:solidFill>
                <a:latin typeface="+mj-lt"/>
                <a:ea typeface="+mj-ea"/>
                <a:cs typeface="+mj-cs"/>
              </a:rPr>
              <a:t> la </a:t>
            </a:r>
            <a:r>
              <a:rPr lang="en-US" sz="1500" dirty="0" err="1">
                <a:solidFill>
                  <a:srgbClr val="FFFFFF"/>
                </a:solidFill>
                <a:latin typeface="+mj-lt"/>
                <a:ea typeface="+mj-ea"/>
                <a:cs typeface="+mj-cs"/>
              </a:rPr>
              <a:t>vendita</a:t>
            </a:r>
            <a:r>
              <a:rPr lang="en-US" sz="1500" dirty="0">
                <a:solidFill>
                  <a:srgbClr val="FFFFFF"/>
                </a:solidFill>
                <a:latin typeface="+mj-lt"/>
                <a:ea typeface="+mj-ea"/>
                <a:cs typeface="+mj-cs"/>
              </a:rPr>
              <a:t> di pane e </a:t>
            </a:r>
            <a:r>
              <a:rPr lang="en-US" sz="1500" dirty="0" err="1">
                <a:solidFill>
                  <a:srgbClr val="FFFFFF"/>
                </a:solidFill>
                <a:latin typeface="+mj-lt"/>
                <a:ea typeface="+mj-ea"/>
                <a:cs typeface="+mj-cs"/>
              </a:rPr>
              <a:t>calata</a:t>
            </a:r>
            <a:r>
              <a:rPr lang="en-US" sz="1500" dirty="0">
                <a:solidFill>
                  <a:srgbClr val="FFFFFF"/>
                </a:solidFill>
                <a:latin typeface="+mj-lt"/>
                <a:ea typeface="+mj-ea"/>
                <a:cs typeface="+mj-cs"/>
              </a:rPr>
              <a:t> circa del 30% , calo </a:t>
            </a:r>
            <a:r>
              <a:rPr lang="en-US" sz="1500" dirty="0" err="1">
                <a:solidFill>
                  <a:srgbClr val="FFFFFF"/>
                </a:solidFill>
                <a:latin typeface="+mj-lt"/>
                <a:ea typeface="+mj-ea"/>
                <a:cs typeface="+mj-cs"/>
              </a:rPr>
              <a:t>causato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soprattutto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dalla</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paura</a:t>
            </a:r>
            <a:r>
              <a:rPr lang="en-US" sz="1500" dirty="0">
                <a:solidFill>
                  <a:srgbClr val="FFFFFF"/>
                </a:solidFill>
                <a:latin typeface="+mj-lt"/>
                <a:ea typeface="+mj-ea"/>
                <a:cs typeface="+mj-cs"/>
              </a:rPr>
              <a:t> del </a:t>
            </a:r>
            <a:r>
              <a:rPr lang="en-US" sz="1500" dirty="0" err="1">
                <a:solidFill>
                  <a:srgbClr val="FFFFFF"/>
                </a:solidFill>
                <a:latin typeface="+mj-lt"/>
                <a:ea typeface="+mj-ea"/>
                <a:cs typeface="+mj-cs"/>
              </a:rPr>
              <a:t>consumatore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italiano</a:t>
            </a:r>
            <a:r>
              <a:rPr lang="en-US" sz="1500" dirty="0">
                <a:solidFill>
                  <a:srgbClr val="FFFFFF"/>
                </a:solidFill>
                <a:latin typeface="+mj-lt"/>
                <a:ea typeface="+mj-ea"/>
                <a:cs typeface="+mj-cs"/>
              </a:rPr>
              <a:t> di </a:t>
            </a:r>
            <a:r>
              <a:rPr lang="en-US" sz="1500" dirty="0" err="1">
                <a:solidFill>
                  <a:srgbClr val="FFFFFF"/>
                </a:solidFill>
                <a:latin typeface="+mj-lt"/>
                <a:ea typeface="+mj-ea"/>
                <a:cs typeface="+mj-cs"/>
              </a:rPr>
              <a:t>comprare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cibo</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che</a:t>
            </a:r>
            <a:r>
              <a:rPr lang="en-US" sz="1500" dirty="0">
                <a:solidFill>
                  <a:srgbClr val="FFFFFF"/>
                </a:solidFill>
                <a:latin typeface="+mj-lt"/>
                <a:ea typeface="+mj-ea"/>
                <a:cs typeface="+mj-cs"/>
              </a:rPr>
              <a:t> non </a:t>
            </a:r>
            <a:r>
              <a:rPr lang="en-US" sz="1500" dirty="0" err="1">
                <a:solidFill>
                  <a:srgbClr val="FFFFFF"/>
                </a:solidFill>
                <a:latin typeface="+mj-lt"/>
                <a:ea typeface="+mj-ea"/>
                <a:cs typeface="+mj-cs"/>
              </a:rPr>
              <a:t>può</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essere</a:t>
            </a:r>
            <a:r>
              <a:rPr lang="en-US" sz="1500" dirty="0">
                <a:solidFill>
                  <a:srgbClr val="FFFFFF"/>
                </a:solidFill>
                <a:latin typeface="+mj-lt"/>
                <a:ea typeface="+mj-ea"/>
                <a:cs typeface="+mj-cs"/>
              </a:rPr>
              <a:t> </a:t>
            </a:r>
            <a:r>
              <a:rPr lang="en-US" sz="1500" dirty="0" err="1">
                <a:solidFill>
                  <a:srgbClr val="FFFFFF"/>
                </a:solidFill>
                <a:latin typeface="+mj-lt"/>
                <a:ea typeface="+mj-ea"/>
                <a:cs typeface="+mj-cs"/>
              </a:rPr>
              <a:t>conservato</a:t>
            </a:r>
            <a:r>
              <a:rPr lang="en-US" sz="1500" dirty="0">
                <a:solidFill>
                  <a:srgbClr val="FFFFFF"/>
                </a:solidFill>
                <a:latin typeface="+mj-lt"/>
                <a:ea typeface="+mj-ea"/>
                <a:cs typeface="+mj-cs"/>
              </a:rPr>
              <a:t> a </a:t>
            </a:r>
            <a:r>
              <a:rPr lang="en-US" sz="1500" dirty="0" err="1">
                <a:solidFill>
                  <a:srgbClr val="FFFFFF"/>
                </a:solidFill>
                <a:latin typeface="+mj-lt"/>
                <a:ea typeface="+mj-ea"/>
                <a:cs typeface="+mj-cs"/>
              </a:rPr>
              <a:t>lungo</a:t>
            </a:r>
            <a:r>
              <a:rPr lang="en-US" sz="1500" dirty="0">
                <a:solidFill>
                  <a:srgbClr val="FFFFFF"/>
                </a:solidFill>
                <a:latin typeface="+mj-lt"/>
                <a:ea typeface="+mj-ea"/>
                <a:cs typeface="+mj-cs"/>
              </a:rPr>
              <a:t>.  </a:t>
            </a:r>
          </a:p>
        </p:txBody>
      </p:sp>
      <p:sp>
        <p:nvSpPr>
          <p:cNvPr id="6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Immagine 4" descr="Immagine che contiene cibo&#10;&#10;Descrizione generata automaticamente">
            <a:extLst>
              <a:ext uri="{FF2B5EF4-FFF2-40B4-BE49-F238E27FC236}">
                <a16:creationId xmlns:a16="http://schemas.microsoft.com/office/drawing/2014/main" id="{5FBFCE0A-A88C-4628-8FB5-94870622F2EA}"/>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7350" r="34703"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6" name="CasellaDiTesto 5">
            <a:extLst>
              <a:ext uri="{FF2B5EF4-FFF2-40B4-BE49-F238E27FC236}">
                <a16:creationId xmlns:a16="http://schemas.microsoft.com/office/drawing/2014/main" id="{0E6827EB-2E97-4B92-8239-BC4AE09A06B7}"/>
              </a:ext>
            </a:extLst>
          </p:cNvPr>
          <p:cNvSpPr txBox="1"/>
          <p:nvPr/>
        </p:nvSpPr>
        <p:spPr>
          <a:xfrm>
            <a:off x="8777283" y="6657945"/>
            <a:ext cx="341471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8" tooltip="http://www.mycookingidea.com/2016/04/pizza-bianca-romana/">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38572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2" name="Picture 71">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4" name="Oval 73">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8" name="Picture 77">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0" name="Rectangle 79">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olo 1">
            <a:extLst>
              <a:ext uri="{FF2B5EF4-FFF2-40B4-BE49-F238E27FC236}">
                <a16:creationId xmlns:a16="http://schemas.microsoft.com/office/drawing/2014/main" id="{A7821E50-898D-4EF5-A3BF-199B8B8AA7A1}"/>
              </a:ext>
            </a:extLst>
          </p:cNvPr>
          <p:cNvSpPr>
            <a:spLocks noGrp="1"/>
          </p:cNvSpPr>
          <p:nvPr>
            <p:ph type="title"/>
          </p:nvPr>
        </p:nvSpPr>
        <p:spPr>
          <a:xfrm>
            <a:off x="5411931" y="452718"/>
            <a:ext cx="4638903" cy="1400530"/>
          </a:xfrm>
        </p:spPr>
        <p:txBody>
          <a:bodyPr vert="horz" lIns="91440" tIns="45720" rIns="91440" bIns="45720" rtlCol="0" anchor="t">
            <a:normAutofit/>
          </a:bodyPr>
          <a:lstStyle/>
          <a:p>
            <a:pPr>
              <a:lnSpc>
                <a:spcPct val="90000"/>
              </a:lnSpc>
            </a:pPr>
            <a:r>
              <a:rPr lang="en-US" sz="2300" dirty="0" err="1"/>
              <a:t>Rapporto</a:t>
            </a:r>
            <a:r>
              <a:rPr lang="en-US" sz="2300" dirty="0"/>
              <a:t> </a:t>
            </a:r>
            <a:r>
              <a:rPr lang="en-US" sz="2300" dirty="0" err="1"/>
              <a:t>sulla</a:t>
            </a:r>
            <a:r>
              <a:rPr lang="en-US" sz="2300" dirty="0"/>
              <a:t> </a:t>
            </a:r>
            <a:r>
              <a:rPr lang="en-US" sz="2300" dirty="0" err="1"/>
              <a:t>domanda</a:t>
            </a:r>
            <a:r>
              <a:rPr lang="en-US" sz="2300" dirty="0"/>
              <a:t> e </a:t>
            </a:r>
            <a:r>
              <a:rPr lang="en-US" sz="2300" dirty="0" err="1"/>
              <a:t>l’offerta</a:t>
            </a:r>
            <a:r>
              <a:rPr lang="en-US" sz="2300" dirty="0"/>
              <a:t> </a:t>
            </a:r>
            <a:r>
              <a:rPr lang="en-US" sz="2300" dirty="0" err="1"/>
              <a:t>dei</a:t>
            </a:r>
            <a:r>
              <a:rPr lang="en-US" sz="2300" dirty="0"/>
              <a:t> </a:t>
            </a:r>
            <a:r>
              <a:rPr lang="en-US" sz="2300" dirty="0" err="1"/>
              <a:t>prodotti</a:t>
            </a:r>
            <a:r>
              <a:rPr lang="en-US" sz="2300" dirty="0"/>
              <a:t> </a:t>
            </a:r>
            <a:r>
              <a:rPr lang="en-US" sz="2300" dirty="0" err="1"/>
              <a:t>alimentari</a:t>
            </a:r>
            <a:r>
              <a:rPr lang="en-US" sz="2300" dirty="0"/>
              <a:t> </a:t>
            </a:r>
            <a:r>
              <a:rPr lang="en-US" sz="2300" dirty="0" err="1"/>
              <a:t>durante</a:t>
            </a:r>
            <a:r>
              <a:rPr lang="en-US" sz="2300" dirty="0"/>
              <a:t> la </a:t>
            </a:r>
            <a:r>
              <a:rPr lang="en-US" sz="2300" dirty="0" err="1"/>
              <a:t>pandemia</a:t>
            </a:r>
            <a:endParaRPr lang="en-US" sz="2300" dirty="0"/>
          </a:p>
        </p:txBody>
      </p:sp>
      <p:sp>
        <p:nvSpPr>
          <p:cNvPr id="8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Immagine 5">
            <a:extLst>
              <a:ext uri="{FF2B5EF4-FFF2-40B4-BE49-F238E27FC236}">
                <a16:creationId xmlns:a16="http://schemas.microsoft.com/office/drawing/2014/main" id="{3F941824-192A-4EA0-93FF-175277638C8A}"/>
              </a:ext>
            </a:extLst>
          </p:cNvPr>
          <p:cNvPicPr>
            <a:picLocks noChangeAspect="1"/>
          </p:cNvPicPr>
          <p:nvPr/>
        </p:nvPicPr>
        <p:blipFill rotWithShape="1">
          <a:blip r:embed="rId7"/>
          <a:srcRect t="7672" r="2" b="23448"/>
          <a:stretch/>
        </p:blipFill>
        <p:spPr>
          <a:xfrm>
            <a:off x="20" y="10"/>
            <a:ext cx="4971902" cy="2285990"/>
          </a:xfrm>
          <a:custGeom>
            <a:avLst/>
            <a:gdLst/>
            <a:ahLst/>
            <a:cxnLst/>
            <a:rect l="l" t="t" r="r" b="b"/>
            <a:pathLst>
              <a:path w="4971922" h="2286000">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9404" y="2286000"/>
                </a:lnTo>
                <a:lnTo>
                  <a:pt x="0" y="2286000"/>
                </a:lnTo>
                <a:lnTo>
                  <a:pt x="0" y="1"/>
                </a:lnTo>
                <a:lnTo>
                  <a:pt x="3628384" y="1"/>
                </a:lnTo>
                <a:close/>
              </a:path>
            </a:pathLst>
          </a:custGeom>
        </p:spPr>
      </p:pic>
      <p:sp>
        <p:nvSpPr>
          <p:cNvPr id="86" name="Rectangle 8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Segnaposto contenuto 4">
            <a:extLst>
              <a:ext uri="{FF2B5EF4-FFF2-40B4-BE49-F238E27FC236}">
                <a16:creationId xmlns:a16="http://schemas.microsoft.com/office/drawing/2014/main" id="{4068699A-2BAB-4FC9-B45A-8B09DF869625}"/>
              </a:ext>
            </a:extLst>
          </p:cNvPr>
          <p:cNvPicPr>
            <a:picLocks noGrp="1" noChangeAspect="1"/>
          </p:cNvPicPr>
          <p:nvPr>
            <p:ph idx="1"/>
          </p:nvPr>
        </p:nvPicPr>
        <p:blipFill rotWithShape="1">
          <a:blip r:embed="rId8"/>
          <a:srcRect t="4267" r="-1" b="10261"/>
          <a:stretch/>
        </p:blipFill>
        <p:spPr>
          <a:xfrm>
            <a:off x="20" y="2286000"/>
            <a:ext cx="4754866" cy="2286000"/>
          </a:xfrm>
          <a:custGeom>
            <a:avLst/>
            <a:gdLst/>
            <a:ahLst/>
            <a:cxnLst/>
            <a:rect l="l" t="t" r="r" b="b"/>
            <a:pathLst>
              <a:path w="4754886" h="2286000">
                <a:moveTo>
                  <a:pt x="0" y="0"/>
                </a:moveTo>
                <a:lnTo>
                  <a:pt x="4739404" y="0"/>
                </a:lnTo>
                <a:lnTo>
                  <a:pt x="4737942" y="32004"/>
                </a:lnTo>
                <a:lnTo>
                  <a:pt x="4733067" y="181509"/>
                </a:lnTo>
                <a:lnTo>
                  <a:pt x="4728865" y="331013"/>
                </a:lnTo>
                <a:lnTo>
                  <a:pt x="4724831" y="479146"/>
                </a:lnTo>
                <a:lnTo>
                  <a:pt x="4722982" y="625221"/>
                </a:lnTo>
                <a:lnTo>
                  <a:pt x="4720965" y="771297"/>
                </a:lnTo>
                <a:lnTo>
                  <a:pt x="4719956" y="915315"/>
                </a:lnTo>
                <a:lnTo>
                  <a:pt x="4720965" y="1057961"/>
                </a:lnTo>
                <a:lnTo>
                  <a:pt x="4720965" y="1199236"/>
                </a:lnTo>
                <a:lnTo>
                  <a:pt x="4722982" y="1339139"/>
                </a:lnTo>
                <a:lnTo>
                  <a:pt x="4726007" y="1476299"/>
                </a:lnTo>
                <a:lnTo>
                  <a:pt x="4728865" y="1612087"/>
                </a:lnTo>
                <a:lnTo>
                  <a:pt x="4732059" y="1745133"/>
                </a:lnTo>
                <a:lnTo>
                  <a:pt x="4736933" y="1877492"/>
                </a:lnTo>
                <a:lnTo>
                  <a:pt x="4742144" y="2007793"/>
                </a:lnTo>
                <a:lnTo>
                  <a:pt x="4746850" y="2135352"/>
                </a:lnTo>
                <a:lnTo>
                  <a:pt x="4754886" y="2286000"/>
                </a:lnTo>
                <a:lnTo>
                  <a:pt x="0" y="2286000"/>
                </a:lnTo>
                <a:close/>
              </a:path>
            </a:pathLst>
          </a:custGeom>
        </p:spPr>
      </p:pic>
      <p:sp>
        <p:nvSpPr>
          <p:cNvPr id="4" name="Segnaposto testo 3">
            <a:extLst>
              <a:ext uri="{FF2B5EF4-FFF2-40B4-BE49-F238E27FC236}">
                <a16:creationId xmlns:a16="http://schemas.microsoft.com/office/drawing/2014/main" id="{2C523576-F86D-4B4E-9CA0-DD0A0EAAE6F7}"/>
              </a:ext>
            </a:extLst>
          </p:cNvPr>
          <p:cNvSpPr>
            <a:spLocks noGrp="1"/>
          </p:cNvSpPr>
          <p:nvPr>
            <p:ph type="body" sz="half" idx="2"/>
          </p:nvPr>
        </p:nvSpPr>
        <p:spPr>
          <a:xfrm>
            <a:off x="5410950" y="2052918"/>
            <a:ext cx="4638903" cy="4195481"/>
          </a:xfrm>
        </p:spPr>
        <p:txBody>
          <a:bodyPr vert="horz" lIns="91440" tIns="45720" rIns="91440" bIns="45720" rtlCol="0">
            <a:normAutofit/>
          </a:bodyPr>
          <a:lstStyle/>
          <a:p>
            <a:pPr>
              <a:lnSpc>
                <a:spcPct val="90000"/>
              </a:lnSpc>
              <a:buFont typeface="Wingdings 3" charset="2"/>
              <a:buChar char=""/>
            </a:pPr>
            <a:r>
              <a:rPr lang="en-US" dirty="0"/>
              <a:t>Nel </a:t>
            </a:r>
            <a:r>
              <a:rPr lang="en-US" dirty="0" err="1"/>
              <a:t>periodo</a:t>
            </a:r>
            <a:r>
              <a:rPr lang="en-US" dirty="0"/>
              <a:t> di </a:t>
            </a:r>
            <a:r>
              <a:rPr lang="en-US" dirty="0" err="1"/>
              <a:t>diffusione</a:t>
            </a:r>
            <a:r>
              <a:rPr lang="en-US" dirty="0"/>
              <a:t> del Covid-19, </a:t>
            </a:r>
            <a:r>
              <a:rPr lang="en-US" dirty="0" err="1"/>
              <a:t>si</a:t>
            </a:r>
            <a:r>
              <a:rPr lang="en-US" dirty="0"/>
              <a:t> è </a:t>
            </a:r>
            <a:r>
              <a:rPr lang="en-US" dirty="0" err="1"/>
              <a:t>verificato</a:t>
            </a:r>
            <a:r>
              <a:rPr lang="en-US" dirty="0"/>
              <a:t> in </a:t>
            </a:r>
            <a:r>
              <a:rPr lang="en-US" dirty="0" err="1"/>
              <a:t>particolare</a:t>
            </a:r>
            <a:r>
              <a:rPr lang="en-US" dirty="0"/>
              <a:t> un calo </a:t>
            </a:r>
            <a:r>
              <a:rPr lang="en-US" dirty="0" err="1"/>
              <a:t>nel</a:t>
            </a:r>
            <a:r>
              <a:rPr lang="en-US" dirty="0"/>
              <a:t> </a:t>
            </a:r>
            <a:r>
              <a:rPr lang="en-US" dirty="0" err="1"/>
              <a:t>settore</a:t>
            </a:r>
            <a:r>
              <a:rPr lang="en-US" dirty="0"/>
              <a:t> </a:t>
            </a:r>
            <a:r>
              <a:rPr lang="en-US" dirty="0" err="1"/>
              <a:t>alimentare</a:t>
            </a:r>
            <a:r>
              <a:rPr lang="en-US" dirty="0"/>
              <a:t> </a:t>
            </a:r>
            <a:r>
              <a:rPr lang="en-US" dirty="0" err="1"/>
              <a:t>soprattutto</a:t>
            </a:r>
            <a:r>
              <a:rPr lang="en-US" dirty="0"/>
              <a:t> a </a:t>
            </a:r>
            <a:r>
              <a:rPr lang="en-US" dirty="0" err="1"/>
              <a:t>livello</a:t>
            </a:r>
            <a:r>
              <a:rPr lang="en-US" dirty="0"/>
              <a:t> </a:t>
            </a:r>
            <a:r>
              <a:rPr lang="en-US" dirty="0" err="1"/>
              <a:t>economico</a:t>
            </a:r>
            <a:r>
              <a:rPr lang="en-US" dirty="0"/>
              <a:t>, in </a:t>
            </a:r>
            <a:r>
              <a:rPr lang="en-US" dirty="0" err="1"/>
              <a:t>quanto</a:t>
            </a:r>
            <a:r>
              <a:rPr lang="en-US" dirty="0"/>
              <a:t> le </a:t>
            </a:r>
            <a:r>
              <a:rPr lang="en-US" dirty="0" err="1"/>
              <a:t>misure</a:t>
            </a:r>
            <a:r>
              <a:rPr lang="en-US" dirty="0"/>
              <a:t> </a:t>
            </a:r>
            <a:r>
              <a:rPr lang="en-US" dirty="0" err="1"/>
              <a:t>restrittive</a:t>
            </a:r>
            <a:r>
              <a:rPr lang="en-US" dirty="0"/>
              <a:t> non </a:t>
            </a:r>
            <a:r>
              <a:rPr lang="en-US" dirty="0" err="1"/>
              <a:t>permettevano</a:t>
            </a:r>
            <a:r>
              <a:rPr lang="en-US" dirty="0"/>
              <a:t> </a:t>
            </a:r>
            <a:r>
              <a:rPr lang="en-US" dirty="0" err="1"/>
              <a:t>i</a:t>
            </a:r>
            <a:r>
              <a:rPr lang="en-US" dirty="0"/>
              <a:t> libero </a:t>
            </a:r>
            <a:r>
              <a:rPr lang="en-US" dirty="0" err="1"/>
              <a:t>commercio</a:t>
            </a:r>
            <a:r>
              <a:rPr lang="en-US" dirty="0"/>
              <a:t> e non </a:t>
            </a:r>
            <a:r>
              <a:rPr lang="en-US" dirty="0" err="1"/>
              <a:t>facilitavano</a:t>
            </a:r>
            <a:r>
              <a:rPr lang="en-US" dirty="0"/>
              <a:t> </a:t>
            </a:r>
            <a:r>
              <a:rPr lang="en-US" dirty="0" err="1"/>
              <a:t>l’acquisto</a:t>
            </a:r>
            <a:r>
              <a:rPr lang="en-US" dirty="0"/>
              <a:t> di </a:t>
            </a:r>
            <a:r>
              <a:rPr lang="en-US" dirty="0" err="1"/>
              <a:t>merce</a:t>
            </a:r>
            <a:r>
              <a:rPr lang="en-US" dirty="0"/>
              <a:t> ai </a:t>
            </a:r>
            <a:r>
              <a:rPr lang="en-US" dirty="0" err="1"/>
              <a:t>comparatori</a:t>
            </a:r>
            <a:r>
              <a:rPr lang="en-US" dirty="0"/>
              <a:t>.</a:t>
            </a:r>
          </a:p>
          <a:p>
            <a:pPr>
              <a:lnSpc>
                <a:spcPct val="90000"/>
              </a:lnSpc>
              <a:buFont typeface="Wingdings 3" charset="2"/>
              <a:buChar char=""/>
            </a:pPr>
            <a:r>
              <a:rPr lang="en-US" dirty="0" err="1"/>
              <a:t>Tra</a:t>
            </a:r>
            <a:r>
              <a:rPr lang="en-US" dirty="0"/>
              <a:t> </a:t>
            </a:r>
            <a:r>
              <a:rPr lang="en-US" dirty="0" err="1"/>
              <a:t>questi</a:t>
            </a:r>
            <a:r>
              <a:rPr lang="en-US" dirty="0"/>
              <a:t> </a:t>
            </a:r>
            <a:r>
              <a:rPr lang="en-US" dirty="0" err="1"/>
              <a:t>erge</a:t>
            </a:r>
            <a:r>
              <a:rPr lang="en-US" dirty="0"/>
              <a:t> il </a:t>
            </a:r>
            <a:r>
              <a:rPr lang="en-US" dirty="0" err="1"/>
              <a:t>fenomeno</a:t>
            </a:r>
            <a:r>
              <a:rPr lang="en-US" dirty="0"/>
              <a:t> </a:t>
            </a:r>
            <a:r>
              <a:rPr lang="en-US" dirty="0" err="1"/>
              <a:t>dell’azzeramento</a:t>
            </a:r>
            <a:r>
              <a:rPr lang="en-US" dirty="0"/>
              <a:t> del </a:t>
            </a:r>
            <a:r>
              <a:rPr lang="en-US" dirty="0" err="1"/>
              <a:t>canale</a:t>
            </a:r>
            <a:r>
              <a:rPr lang="en-US" dirty="0"/>
              <a:t> </a:t>
            </a:r>
            <a:r>
              <a:rPr lang="en-US" dirty="0" err="1"/>
              <a:t>Horeca</a:t>
            </a:r>
            <a:r>
              <a:rPr lang="en-US" dirty="0"/>
              <a:t> (</a:t>
            </a:r>
            <a:r>
              <a:rPr lang="en-US" dirty="0" err="1"/>
              <a:t>ristorazione</a:t>
            </a:r>
            <a:r>
              <a:rPr lang="en-US" dirty="0"/>
              <a:t> </a:t>
            </a:r>
            <a:r>
              <a:rPr lang="en-US" dirty="0" err="1"/>
              <a:t>collettiva</a:t>
            </a:r>
            <a:r>
              <a:rPr lang="en-US" dirty="0"/>
              <a:t> </a:t>
            </a:r>
            <a:r>
              <a:rPr lang="en-US" dirty="0" err="1"/>
              <a:t>privata</a:t>
            </a:r>
            <a:r>
              <a:rPr lang="en-US" dirty="0"/>
              <a:t> e </a:t>
            </a:r>
            <a:r>
              <a:rPr lang="en-US" dirty="0" err="1"/>
              <a:t>pubblica</a:t>
            </a:r>
            <a:r>
              <a:rPr lang="en-US" dirty="0"/>
              <a:t>) </a:t>
            </a:r>
            <a:r>
              <a:rPr lang="en-US" dirty="0" err="1"/>
              <a:t>che</a:t>
            </a:r>
            <a:r>
              <a:rPr lang="en-US" dirty="0"/>
              <a:t> ha </a:t>
            </a:r>
            <a:r>
              <a:rPr lang="en-US" dirty="0" err="1"/>
              <a:t>compensato</a:t>
            </a:r>
            <a:r>
              <a:rPr lang="en-US" dirty="0"/>
              <a:t> </a:t>
            </a:r>
            <a:r>
              <a:rPr lang="en-US" dirty="0" err="1"/>
              <a:t>soltanto</a:t>
            </a:r>
            <a:r>
              <a:rPr lang="en-US" dirty="0"/>
              <a:t> una minima </a:t>
            </a:r>
            <a:r>
              <a:rPr lang="en-US" dirty="0" err="1"/>
              <a:t>parte</a:t>
            </a:r>
            <a:r>
              <a:rPr lang="en-US" dirty="0"/>
              <a:t> </a:t>
            </a:r>
            <a:r>
              <a:rPr lang="en-US" dirty="0" err="1"/>
              <a:t>grazie</a:t>
            </a:r>
            <a:r>
              <a:rPr lang="en-US" dirty="0"/>
              <a:t> </a:t>
            </a:r>
            <a:r>
              <a:rPr lang="en-US" dirty="0" err="1"/>
              <a:t>anche</a:t>
            </a:r>
            <a:r>
              <a:rPr lang="en-US" dirty="0"/>
              <a:t> alle </a:t>
            </a:r>
            <a:r>
              <a:rPr lang="en-US" dirty="0" err="1"/>
              <a:t>consegne</a:t>
            </a:r>
            <a:r>
              <a:rPr lang="en-US" dirty="0"/>
              <a:t> a </a:t>
            </a:r>
            <a:r>
              <a:rPr lang="en-US" dirty="0" err="1"/>
              <a:t>domiciolio</a:t>
            </a:r>
            <a:r>
              <a:rPr lang="en-US" dirty="0"/>
              <a:t> </a:t>
            </a:r>
            <a:r>
              <a:rPr lang="en-US" dirty="0" err="1"/>
              <a:t>evitando</a:t>
            </a:r>
            <a:r>
              <a:rPr lang="en-US" dirty="0"/>
              <a:t> </a:t>
            </a:r>
            <a:r>
              <a:rPr lang="en-US" dirty="0" err="1"/>
              <a:t>così</a:t>
            </a:r>
            <a:r>
              <a:rPr lang="en-US" dirty="0"/>
              <a:t> </a:t>
            </a:r>
            <a:r>
              <a:rPr lang="en-US" dirty="0" err="1"/>
              <a:t>i</a:t>
            </a:r>
            <a:r>
              <a:rPr lang="en-US" dirty="0"/>
              <a:t> </a:t>
            </a:r>
            <a:r>
              <a:rPr lang="en-US" dirty="0" err="1"/>
              <a:t>contatti</a:t>
            </a:r>
            <a:r>
              <a:rPr lang="en-US" dirty="0"/>
              <a:t>. </a:t>
            </a:r>
          </a:p>
          <a:p>
            <a:pPr>
              <a:lnSpc>
                <a:spcPct val="90000"/>
              </a:lnSpc>
              <a:buFont typeface="Wingdings 3" charset="2"/>
              <a:buChar char=""/>
            </a:pPr>
            <a:r>
              <a:rPr lang="en-US" dirty="0"/>
              <a:t> Nel </a:t>
            </a:r>
            <a:r>
              <a:rPr lang="en-US" dirty="0" err="1"/>
              <a:t>mentre</a:t>
            </a:r>
            <a:r>
              <a:rPr lang="en-US" dirty="0"/>
              <a:t>, la </a:t>
            </a:r>
            <a:r>
              <a:rPr lang="en-US" dirty="0" err="1"/>
              <a:t>distribuzione</a:t>
            </a:r>
            <a:r>
              <a:rPr lang="en-US" dirty="0"/>
              <a:t> al </a:t>
            </a:r>
            <a:r>
              <a:rPr lang="en-US" dirty="0" err="1"/>
              <a:t>dettaglio</a:t>
            </a:r>
            <a:r>
              <a:rPr lang="en-US" dirty="0"/>
              <a:t> </a:t>
            </a:r>
            <a:r>
              <a:rPr lang="en-US" dirty="0" err="1"/>
              <a:t>riceve</a:t>
            </a:r>
            <a:r>
              <a:rPr lang="en-US" dirty="0"/>
              <a:t> </a:t>
            </a:r>
            <a:r>
              <a:rPr lang="en-US" dirty="0" err="1"/>
              <a:t>anch’essa</a:t>
            </a:r>
            <a:r>
              <a:rPr lang="en-US" dirty="0"/>
              <a:t> una </a:t>
            </a:r>
            <a:r>
              <a:rPr lang="en-US" dirty="0" err="1"/>
              <a:t>botta</a:t>
            </a:r>
            <a:r>
              <a:rPr lang="en-US" dirty="0"/>
              <a:t> </a:t>
            </a:r>
            <a:r>
              <a:rPr lang="en-US" dirty="0" err="1"/>
              <a:t>perché</a:t>
            </a:r>
            <a:r>
              <a:rPr lang="en-US" dirty="0"/>
              <a:t> </a:t>
            </a:r>
            <a:r>
              <a:rPr lang="en-US" dirty="0" err="1"/>
              <a:t>si</a:t>
            </a:r>
            <a:r>
              <a:rPr lang="en-US" dirty="0"/>
              <a:t> </a:t>
            </a:r>
            <a:r>
              <a:rPr lang="en-US" dirty="0" err="1"/>
              <a:t>verificano</a:t>
            </a:r>
            <a:r>
              <a:rPr lang="en-US" dirty="0"/>
              <a:t> </a:t>
            </a:r>
            <a:r>
              <a:rPr lang="en-US" dirty="0" err="1"/>
              <a:t>perdite</a:t>
            </a:r>
            <a:r>
              <a:rPr lang="en-US" dirty="0"/>
              <a:t> </a:t>
            </a:r>
            <a:r>
              <a:rPr lang="en-US" dirty="0" err="1"/>
              <a:t>nei</a:t>
            </a:r>
            <a:r>
              <a:rPr lang="en-US" dirty="0"/>
              <a:t> </a:t>
            </a:r>
            <a:r>
              <a:rPr lang="en-US" dirty="0" err="1"/>
              <a:t>mercati</a:t>
            </a:r>
            <a:r>
              <a:rPr lang="en-US" dirty="0"/>
              <a:t> </a:t>
            </a:r>
            <a:r>
              <a:rPr lang="en-US" dirty="0" err="1"/>
              <a:t>rionali</a:t>
            </a:r>
            <a:r>
              <a:rPr lang="en-US" dirty="0"/>
              <a:t> e la </a:t>
            </a:r>
            <a:r>
              <a:rPr lang="en-US" dirty="0" err="1"/>
              <a:t>chiusura</a:t>
            </a:r>
            <a:r>
              <a:rPr lang="en-US" dirty="0"/>
              <a:t> </a:t>
            </a:r>
            <a:r>
              <a:rPr lang="en-US" dirty="0" err="1"/>
              <a:t>dei</a:t>
            </a:r>
            <a:r>
              <a:rPr lang="en-US" dirty="0"/>
              <a:t> </a:t>
            </a:r>
            <a:r>
              <a:rPr lang="en-US" dirty="0" err="1"/>
              <a:t>centri</a:t>
            </a:r>
            <a:r>
              <a:rPr lang="en-US" dirty="0"/>
              <a:t> </a:t>
            </a:r>
            <a:r>
              <a:rPr lang="en-US" dirty="0" err="1"/>
              <a:t>commerciali</a:t>
            </a:r>
            <a:r>
              <a:rPr lang="en-US" dirty="0"/>
              <a:t>. </a:t>
            </a:r>
          </a:p>
          <a:p>
            <a:pPr>
              <a:lnSpc>
                <a:spcPct val="90000"/>
              </a:lnSpc>
              <a:buFont typeface="Wingdings 3" charset="2"/>
              <a:buChar char=""/>
            </a:pPr>
            <a:r>
              <a:rPr lang="en-US" dirty="0" err="1"/>
              <a:t>Infine</a:t>
            </a:r>
            <a:r>
              <a:rPr lang="en-US" dirty="0"/>
              <a:t> come </a:t>
            </a:r>
            <a:r>
              <a:rPr lang="en-US" dirty="0" err="1"/>
              <a:t>conseguenza</a:t>
            </a:r>
            <a:r>
              <a:rPr lang="en-US" dirty="0"/>
              <a:t>, fu a </a:t>
            </a:r>
            <a:r>
              <a:rPr lang="en-US" dirty="0" err="1"/>
              <a:t>rischio</a:t>
            </a:r>
            <a:r>
              <a:rPr lang="en-US" dirty="0"/>
              <a:t> il </a:t>
            </a:r>
            <a:r>
              <a:rPr lang="en-US" dirty="0" err="1"/>
              <a:t>settore</a:t>
            </a:r>
            <a:r>
              <a:rPr lang="en-US" dirty="0"/>
              <a:t> </a:t>
            </a:r>
            <a:r>
              <a:rPr lang="en-US" dirty="0" err="1"/>
              <a:t>riguardante</a:t>
            </a:r>
            <a:r>
              <a:rPr lang="en-US" dirty="0"/>
              <a:t> il </a:t>
            </a:r>
            <a:r>
              <a:rPr lang="en-US" dirty="0" err="1"/>
              <a:t>personale</a:t>
            </a:r>
            <a:r>
              <a:rPr lang="en-US" dirty="0"/>
              <a:t> </a:t>
            </a:r>
            <a:r>
              <a:rPr lang="en-US" dirty="0" err="1"/>
              <a:t>agroalimentare</a:t>
            </a:r>
            <a:r>
              <a:rPr lang="en-US" dirty="0"/>
              <a:t>, in </a:t>
            </a:r>
            <a:r>
              <a:rPr lang="en-US" dirty="0" err="1"/>
              <a:t>quanto</a:t>
            </a:r>
            <a:r>
              <a:rPr lang="en-US" dirty="0"/>
              <a:t> </a:t>
            </a:r>
            <a:r>
              <a:rPr lang="en-US" dirty="0" err="1"/>
              <a:t>numerosi</a:t>
            </a:r>
            <a:r>
              <a:rPr lang="en-US" dirty="0"/>
              <a:t> </a:t>
            </a:r>
            <a:r>
              <a:rPr lang="en-US" dirty="0" err="1"/>
              <a:t>contagi</a:t>
            </a:r>
            <a:r>
              <a:rPr lang="en-US" dirty="0"/>
              <a:t> e il </a:t>
            </a:r>
            <a:r>
              <a:rPr lang="en-US" dirty="0" err="1"/>
              <a:t>complesso</a:t>
            </a:r>
            <a:r>
              <a:rPr lang="en-US" dirty="0"/>
              <a:t> </a:t>
            </a:r>
            <a:r>
              <a:rPr lang="en-US" dirty="0" err="1"/>
              <a:t>funzionamento</a:t>
            </a:r>
            <a:r>
              <a:rPr lang="en-US" dirty="0"/>
              <a:t> </a:t>
            </a:r>
            <a:r>
              <a:rPr lang="en-US" dirty="0" err="1"/>
              <a:t>dei</a:t>
            </a:r>
            <a:r>
              <a:rPr lang="en-US" dirty="0"/>
              <a:t> </a:t>
            </a:r>
            <a:r>
              <a:rPr lang="en-US" dirty="0" err="1"/>
              <a:t>trasporti</a:t>
            </a:r>
            <a:r>
              <a:rPr lang="en-US" dirty="0"/>
              <a:t>.</a:t>
            </a:r>
          </a:p>
          <a:p>
            <a:pPr>
              <a:lnSpc>
                <a:spcPct val="90000"/>
              </a:lnSpc>
              <a:buFont typeface="Wingdings 3" charset="2"/>
              <a:buChar char=""/>
            </a:pPr>
            <a:endParaRPr lang="en-US" dirty="0"/>
          </a:p>
        </p:txBody>
      </p:sp>
      <p:pic>
        <p:nvPicPr>
          <p:cNvPr id="7" name="Immagine 6">
            <a:extLst>
              <a:ext uri="{FF2B5EF4-FFF2-40B4-BE49-F238E27FC236}">
                <a16:creationId xmlns:a16="http://schemas.microsoft.com/office/drawing/2014/main" id="{C0C376A9-D457-4638-A26C-7CF0DA91C22B}"/>
              </a:ext>
            </a:extLst>
          </p:cNvPr>
          <p:cNvPicPr>
            <a:picLocks noChangeAspect="1"/>
          </p:cNvPicPr>
          <p:nvPr/>
        </p:nvPicPr>
        <p:blipFill rotWithShape="1">
          <a:blip r:embed="rId9"/>
          <a:srcRect t="29650" r="2" b="1486"/>
          <a:stretch/>
        </p:blipFill>
        <p:spPr>
          <a:xfrm>
            <a:off x="20" y="4572000"/>
            <a:ext cx="4973079" cy="2286000"/>
          </a:xfrm>
          <a:custGeom>
            <a:avLst/>
            <a:gdLst/>
            <a:ahLst/>
            <a:cxnLst/>
            <a:rect l="l" t="t" r="r" b="b"/>
            <a:pathLst>
              <a:path w="4973099" h="2286000">
                <a:moveTo>
                  <a:pt x="0" y="0"/>
                </a:moveTo>
                <a:lnTo>
                  <a:pt x="4754887" y="0"/>
                </a:lnTo>
                <a:lnTo>
                  <a:pt x="4760130" y="98298"/>
                </a:lnTo>
                <a:lnTo>
                  <a:pt x="4774249" y="336956"/>
                </a:lnTo>
                <a:lnTo>
                  <a:pt x="4789041" y="566013"/>
                </a:lnTo>
                <a:lnTo>
                  <a:pt x="4805346" y="782726"/>
                </a:lnTo>
                <a:lnTo>
                  <a:pt x="4822323" y="989838"/>
                </a:lnTo>
                <a:lnTo>
                  <a:pt x="4840644" y="1181862"/>
                </a:lnTo>
                <a:lnTo>
                  <a:pt x="4858630" y="1362227"/>
                </a:lnTo>
                <a:lnTo>
                  <a:pt x="4876615" y="1528191"/>
                </a:lnTo>
                <a:lnTo>
                  <a:pt x="4893592" y="1680438"/>
                </a:lnTo>
                <a:lnTo>
                  <a:pt x="4909729" y="1815541"/>
                </a:lnTo>
                <a:lnTo>
                  <a:pt x="4925025" y="1937613"/>
                </a:lnTo>
                <a:lnTo>
                  <a:pt x="4937800" y="2040483"/>
                </a:lnTo>
                <a:lnTo>
                  <a:pt x="4949902" y="2126894"/>
                </a:lnTo>
                <a:lnTo>
                  <a:pt x="4967216" y="2245538"/>
                </a:lnTo>
                <a:lnTo>
                  <a:pt x="4973099" y="2286000"/>
                </a:lnTo>
                <a:lnTo>
                  <a:pt x="4075210" y="2286000"/>
                </a:lnTo>
                <a:lnTo>
                  <a:pt x="0" y="2286000"/>
                </a:lnTo>
                <a:close/>
              </a:path>
            </a:pathLst>
          </a:custGeom>
        </p:spPr>
      </p:pic>
    </p:spTree>
    <p:extLst>
      <p:ext uri="{BB962C8B-B14F-4D97-AF65-F5344CB8AC3E}">
        <p14:creationId xmlns:p14="http://schemas.microsoft.com/office/powerpoint/2010/main" val="197459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347FC692-C482-43A9-8C35-303448B439D6}"/>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sz="4200"/>
              <a:t>Olio di oliva stagione 2020/21</a:t>
            </a:r>
          </a:p>
        </p:txBody>
      </p:sp>
      <p:pic>
        <p:nvPicPr>
          <p:cNvPr id="5" name="Segnaposto contenuto 4">
            <a:extLst>
              <a:ext uri="{FF2B5EF4-FFF2-40B4-BE49-F238E27FC236}">
                <a16:creationId xmlns:a16="http://schemas.microsoft.com/office/drawing/2014/main" id="{C7744473-A256-46E6-8168-016D2D833064}"/>
              </a:ext>
            </a:extLst>
          </p:cNvPr>
          <p:cNvPicPr>
            <a:picLocks noGrp="1" noChangeAspect="1"/>
          </p:cNvPicPr>
          <p:nvPr>
            <p:ph idx="1"/>
          </p:nvPr>
        </p:nvPicPr>
        <p:blipFill rotWithShape="1">
          <a:blip r:embed="rId7"/>
          <a:srcRect l="34164" r="16403" b="-1"/>
          <a:stretch/>
        </p:blipFill>
        <p:spPr>
          <a:xfrm>
            <a:off x="648930" y="2052213"/>
            <a:ext cx="3413671" cy="4196185"/>
          </a:xfrm>
          <a:prstGeom prst="rect">
            <a:avLst/>
          </a:prstGeom>
          <a:effectLst>
            <a:outerShdw blurRad="50800" dist="38100" dir="5400000" algn="t" rotWithShape="0">
              <a:prstClr val="black">
                <a:alpha val="43000"/>
              </a:prstClr>
            </a:outerShdw>
          </a:effectLst>
        </p:spPr>
      </p:pic>
      <p:sp>
        <p:nvSpPr>
          <p:cNvPr id="4" name="Segnaposto testo 3">
            <a:extLst>
              <a:ext uri="{FF2B5EF4-FFF2-40B4-BE49-F238E27FC236}">
                <a16:creationId xmlns:a16="http://schemas.microsoft.com/office/drawing/2014/main" id="{81FF36CF-37DC-447A-9992-E386D757130E}"/>
              </a:ext>
            </a:extLst>
          </p:cNvPr>
          <p:cNvSpPr>
            <a:spLocks noGrp="1"/>
          </p:cNvSpPr>
          <p:nvPr>
            <p:ph type="body" sz="half" idx="2"/>
          </p:nvPr>
        </p:nvSpPr>
        <p:spPr>
          <a:xfrm>
            <a:off x="4725386" y="2052214"/>
            <a:ext cx="6369309" cy="4196185"/>
          </a:xfrm>
        </p:spPr>
        <p:txBody>
          <a:bodyPr vert="horz" lIns="91440" tIns="45720" rIns="91440" bIns="45720" rtlCol="0">
            <a:normAutofit/>
          </a:bodyPr>
          <a:lstStyle/>
          <a:p>
            <a:r>
              <a:rPr lang="en-US" dirty="0"/>
              <a:t>Roma, 17 </a:t>
            </a:r>
            <a:r>
              <a:rPr lang="en-US" dirty="0" err="1"/>
              <a:t>novembre</a:t>
            </a:r>
            <a:r>
              <a:rPr lang="en-US" dirty="0"/>
              <a:t> 2020 - I </a:t>
            </a:r>
            <a:r>
              <a:rPr lang="en-US" dirty="0" err="1"/>
              <a:t>primi</a:t>
            </a:r>
            <a:r>
              <a:rPr lang="en-US" dirty="0"/>
              <a:t> </a:t>
            </a:r>
            <a:r>
              <a:rPr lang="en-US" dirty="0" err="1"/>
              <a:t>dati</a:t>
            </a:r>
            <a:r>
              <a:rPr lang="en-US" dirty="0"/>
              <a:t> </a:t>
            </a:r>
            <a:r>
              <a:rPr lang="en-US" dirty="0" err="1"/>
              <a:t>sulla</a:t>
            </a:r>
            <a:r>
              <a:rPr lang="en-US" dirty="0"/>
              <a:t> </a:t>
            </a:r>
            <a:r>
              <a:rPr lang="en-US" dirty="0" err="1"/>
              <a:t>raccolta</a:t>
            </a:r>
            <a:r>
              <a:rPr lang="en-US" dirty="0"/>
              <a:t> di olive </a:t>
            </a:r>
            <a:r>
              <a:rPr lang="en-US" dirty="0" err="1"/>
              <a:t>indicano</a:t>
            </a:r>
            <a:r>
              <a:rPr lang="en-US" dirty="0"/>
              <a:t> un </a:t>
            </a:r>
            <a:r>
              <a:rPr lang="en-US" dirty="0" err="1"/>
              <a:t>peggioramento</a:t>
            </a:r>
            <a:r>
              <a:rPr lang="en-US" dirty="0"/>
              <a:t> del </a:t>
            </a:r>
            <a:r>
              <a:rPr lang="en-US" dirty="0" err="1"/>
              <a:t>quadro</a:t>
            </a:r>
            <a:r>
              <a:rPr lang="en-US" dirty="0"/>
              <a:t> </a:t>
            </a:r>
            <a:r>
              <a:rPr lang="en-US" dirty="0" err="1"/>
              <a:t>produttivo</a:t>
            </a:r>
            <a:r>
              <a:rPr lang="en-US" dirty="0"/>
              <a:t> </a:t>
            </a:r>
            <a:r>
              <a:rPr lang="en-US" dirty="0" err="1"/>
              <a:t>delineato</a:t>
            </a:r>
            <a:r>
              <a:rPr lang="en-US" dirty="0"/>
              <a:t> in via </a:t>
            </a:r>
            <a:r>
              <a:rPr lang="en-US" dirty="0" err="1"/>
              <a:t>preliminare</a:t>
            </a:r>
            <a:r>
              <a:rPr lang="en-US" dirty="0"/>
              <a:t> a </a:t>
            </a:r>
            <a:r>
              <a:rPr lang="en-US" dirty="0" err="1"/>
              <a:t>settembre</a:t>
            </a:r>
            <a:r>
              <a:rPr lang="en-US" dirty="0"/>
              <a:t>.</a:t>
            </a:r>
          </a:p>
          <a:p>
            <a:r>
              <a:rPr lang="en-US" dirty="0"/>
              <a:t>Secondo </a:t>
            </a:r>
            <a:r>
              <a:rPr lang="en-US" dirty="0" err="1"/>
              <a:t>l'aggiornamento</a:t>
            </a:r>
            <a:r>
              <a:rPr lang="en-US" dirty="0"/>
              <a:t> </a:t>
            </a:r>
            <a:r>
              <a:rPr lang="en-US" dirty="0" err="1"/>
              <a:t>previsionale</a:t>
            </a:r>
            <a:r>
              <a:rPr lang="en-US" dirty="0"/>
              <a:t> </a:t>
            </a:r>
            <a:r>
              <a:rPr lang="en-US" dirty="0" err="1"/>
              <a:t>elaborato</a:t>
            </a:r>
            <a:r>
              <a:rPr lang="en-US" dirty="0"/>
              <a:t> </a:t>
            </a:r>
            <a:r>
              <a:rPr lang="en-US" dirty="0" err="1"/>
              <a:t>dall'Ismea</a:t>
            </a:r>
            <a:r>
              <a:rPr lang="en-US" dirty="0"/>
              <a:t> e </a:t>
            </a:r>
            <a:r>
              <a:rPr lang="en-US" dirty="0" err="1"/>
              <a:t>Unaprol</a:t>
            </a:r>
            <a:r>
              <a:rPr lang="en-US" dirty="0"/>
              <a:t>, la </a:t>
            </a:r>
            <a:r>
              <a:rPr lang="en-US" dirty="0" err="1"/>
              <a:t>produzione</a:t>
            </a:r>
            <a:r>
              <a:rPr lang="en-US" dirty="0"/>
              <a:t> </a:t>
            </a:r>
            <a:r>
              <a:rPr lang="en-US" dirty="0" err="1"/>
              <a:t>della</a:t>
            </a:r>
            <a:r>
              <a:rPr lang="en-US" dirty="0"/>
              <a:t> campagna 2020- 21 </a:t>
            </a:r>
            <a:r>
              <a:rPr lang="en-US" dirty="0" err="1"/>
              <a:t>dovrebbe</a:t>
            </a:r>
            <a:r>
              <a:rPr lang="en-US" dirty="0"/>
              <a:t> </a:t>
            </a:r>
            <a:r>
              <a:rPr lang="en-US" dirty="0" err="1"/>
              <a:t>attestarsi</a:t>
            </a:r>
            <a:r>
              <a:rPr lang="en-US" dirty="0"/>
              <a:t> a 255 </a:t>
            </a:r>
            <a:r>
              <a:rPr lang="en-US" dirty="0" err="1"/>
              <a:t>mila</a:t>
            </a:r>
            <a:r>
              <a:rPr lang="en-US" dirty="0"/>
              <a:t> </a:t>
            </a:r>
            <a:r>
              <a:rPr lang="en-US" dirty="0" err="1"/>
              <a:t>tonnellate</a:t>
            </a:r>
            <a:r>
              <a:rPr lang="en-US" dirty="0"/>
              <a:t>, con una </a:t>
            </a:r>
            <a:r>
              <a:rPr lang="en-US" dirty="0" err="1"/>
              <a:t>riduzione</a:t>
            </a:r>
            <a:r>
              <a:rPr lang="en-US" dirty="0"/>
              <a:t> del 30% </a:t>
            </a:r>
            <a:r>
              <a:rPr lang="en-US" dirty="0" err="1"/>
              <a:t>sullo</a:t>
            </a:r>
            <a:r>
              <a:rPr lang="en-US" dirty="0"/>
              <a:t> </a:t>
            </a:r>
            <a:r>
              <a:rPr lang="en-US" dirty="0" err="1"/>
              <a:t>scorso</a:t>
            </a:r>
            <a:r>
              <a:rPr lang="en-US" dirty="0"/>
              <a:t> anno.</a:t>
            </a:r>
          </a:p>
          <a:p>
            <a:r>
              <a:rPr lang="en-US" dirty="0"/>
              <a:t>A </a:t>
            </a:r>
            <a:r>
              <a:rPr lang="en-US" dirty="0" err="1"/>
              <a:t>condizionare</a:t>
            </a:r>
            <a:r>
              <a:rPr lang="en-US" dirty="0"/>
              <a:t> la </a:t>
            </a:r>
            <a:r>
              <a:rPr lang="en-US" dirty="0" err="1"/>
              <a:t>raccolta</a:t>
            </a:r>
            <a:r>
              <a:rPr lang="en-US" dirty="0"/>
              <a:t> è </a:t>
            </a:r>
            <a:r>
              <a:rPr lang="en-US" dirty="0" err="1"/>
              <a:t>soprattutto</a:t>
            </a:r>
            <a:r>
              <a:rPr lang="en-US" dirty="0"/>
              <a:t> </a:t>
            </a:r>
            <a:r>
              <a:rPr lang="en-US" dirty="0" err="1"/>
              <a:t>l'alternanza</a:t>
            </a:r>
            <a:r>
              <a:rPr lang="en-US" dirty="0"/>
              <a:t> </a:t>
            </a:r>
            <a:r>
              <a:rPr lang="en-US" dirty="0" err="1"/>
              <a:t>tra</a:t>
            </a:r>
            <a:r>
              <a:rPr lang="en-US" dirty="0"/>
              <a:t> anno di </a:t>
            </a:r>
            <a:r>
              <a:rPr lang="en-US" dirty="0" err="1"/>
              <a:t>carica</a:t>
            </a:r>
            <a:r>
              <a:rPr lang="en-US" dirty="0"/>
              <a:t> e anno di </a:t>
            </a:r>
            <a:r>
              <a:rPr lang="en-US" dirty="0" err="1"/>
              <a:t>scarica</a:t>
            </a:r>
            <a:r>
              <a:rPr lang="en-US" dirty="0"/>
              <a:t> al Sud, dove Puglia, Calabria e Sicilia </a:t>
            </a:r>
            <a:r>
              <a:rPr lang="en-US" dirty="0" err="1"/>
              <a:t>fanno</a:t>
            </a:r>
            <a:r>
              <a:rPr lang="en-US" dirty="0"/>
              <a:t> </a:t>
            </a:r>
            <a:r>
              <a:rPr lang="en-US" dirty="0" err="1"/>
              <a:t>registrare</a:t>
            </a:r>
            <a:r>
              <a:rPr lang="en-US" dirty="0"/>
              <a:t> </a:t>
            </a:r>
            <a:r>
              <a:rPr lang="en-US" dirty="0" err="1"/>
              <a:t>contrazioni</a:t>
            </a:r>
            <a:r>
              <a:rPr lang="en-US" dirty="0"/>
              <a:t> </a:t>
            </a:r>
            <a:r>
              <a:rPr lang="en-US" dirty="0" err="1"/>
              <a:t>rispettivamente</a:t>
            </a:r>
            <a:r>
              <a:rPr lang="en-US" dirty="0"/>
              <a:t> del 43%, 38% e 15%. Al Centro Nord </a:t>
            </a:r>
            <a:r>
              <a:rPr lang="en-US" dirty="0" err="1"/>
              <a:t>si</a:t>
            </a:r>
            <a:r>
              <a:rPr lang="en-US" dirty="0"/>
              <a:t> </a:t>
            </a:r>
            <a:r>
              <a:rPr lang="en-US" dirty="0" err="1"/>
              <a:t>confermano</a:t>
            </a:r>
            <a:r>
              <a:rPr lang="en-US" dirty="0"/>
              <a:t>, </a:t>
            </a:r>
            <a:r>
              <a:rPr lang="en-US" dirty="0" err="1"/>
              <a:t>invece</a:t>
            </a:r>
            <a:r>
              <a:rPr lang="en-US" dirty="0"/>
              <a:t>, le </a:t>
            </a:r>
            <a:r>
              <a:rPr lang="en-US" dirty="0" err="1"/>
              <a:t>previsioni</a:t>
            </a:r>
            <a:r>
              <a:rPr lang="en-US" dirty="0"/>
              <a:t> </a:t>
            </a:r>
            <a:r>
              <a:rPr lang="en-US" dirty="0" err="1"/>
              <a:t>piuttosto</a:t>
            </a:r>
            <a:r>
              <a:rPr lang="en-US" dirty="0"/>
              <a:t> </a:t>
            </a:r>
            <a:r>
              <a:rPr lang="en-US" dirty="0" err="1"/>
              <a:t>rosee</a:t>
            </a:r>
            <a:r>
              <a:rPr lang="en-US" dirty="0"/>
              <a:t> di </a:t>
            </a:r>
            <a:r>
              <a:rPr lang="en-US" dirty="0" err="1"/>
              <a:t>inizio</a:t>
            </a:r>
            <a:r>
              <a:rPr lang="en-US" dirty="0"/>
              <a:t> </a:t>
            </a:r>
            <a:r>
              <a:rPr lang="en-US" dirty="0" err="1"/>
              <a:t>autunno</a:t>
            </a:r>
            <a:r>
              <a:rPr lang="en-US" dirty="0"/>
              <a:t> con </a:t>
            </a:r>
            <a:r>
              <a:rPr lang="en-US" dirty="0" err="1"/>
              <a:t>incrementi</a:t>
            </a:r>
            <a:r>
              <a:rPr lang="en-US" dirty="0"/>
              <a:t> del 31% in Toscana, 8% </a:t>
            </a:r>
            <a:r>
              <a:rPr lang="en-US" dirty="0" err="1"/>
              <a:t>nel</a:t>
            </a:r>
            <a:r>
              <a:rPr lang="en-US" dirty="0"/>
              <a:t> Lazio, 70% in Umbria e del 100% in Liguria, dopo </a:t>
            </a:r>
            <a:r>
              <a:rPr lang="en-US" dirty="0" err="1"/>
              <a:t>gli</a:t>
            </a:r>
            <a:r>
              <a:rPr lang="en-US" dirty="0"/>
              <a:t> </a:t>
            </a:r>
            <a:r>
              <a:rPr lang="en-US" dirty="0" err="1"/>
              <a:t>scarsi</a:t>
            </a:r>
            <a:r>
              <a:rPr lang="en-US" dirty="0"/>
              <a:t> </a:t>
            </a:r>
            <a:r>
              <a:rPr lang="en-US" dirty="0" err="1"/>
              <a:t>livelli</a:t>
            </a:r>
            <a:r>
              <a:rPr lang="en-US" dirty="0"/>
              <a:t> </a:t>
            </a:r>
            <a:r>
              <a:rPr lang="en-US" dirty="0" err="1"/>
              <a:t>dello</a:t>
            </a:r>
            <a:r>
              <a:rPr lang="en-US" dirty="0"/>
              <a:t> </a:t>
            </a:r>
            <a:r>
              <a:rPr lang="en-US" dirty="0" err="1"/>
              <a:t>scorso</a:t>
            </a:r>
            <a:r>
              <a:rPr lang="en-US" dirty="0"/>
              <a:t> anno. In </a:t>
            </a:r>
            <a:r>
              <a:rPr lang="en-US" dirty="0" err="1"/>
              <a:t>generale</a:t>
            </a:r>
            <a:r>
              <a:rPr lang="en-US" dirty="0"/>
              <a:t>, </a:t>
            </a:r>
            <a:r>
              <a:rPr lang="en-US" dirty="0" err="1"/>
              <a:t>comunque</a:t>
            </a:r>
            <a:r>
              <a:rPr lang="en-US" dirty="0"/>
              <a:t>, ci </a:t>
            </a:r>
            <a:r>
              <a:rPr lang="en-US" dirty="0" err="1"/>
              <a:t>si</a:t>
            </a:r>
            <a:r>
              <a:rPr lang="en-US" dirty="0"/>
              <a:t> </a:t>
            </a:r>
            <a:r>
              <a:rPr lang="en-US" dirty="0" err="1"/>
              <a:t>attende</a:t>
            </a:r>
            <a:r>
              <a:rPr lang="en-US" dirty="0"/>
              <a:t> in </a:t>
            </a:r>
            <a:r>
              <a:rPr lang="en-US" dirty="0" err="1"/>
              <a:t>tutta</a:t>
            </a:r>
            <a:r>
              <a:rPr lang="en-US" dirty="0"/>
              <a:t> la </a:t>
            </a:r>
            <a:r>
              <a:rPr lang="en-US" dirty="0" err="1"/>
              <a:t>Penisola</a:t>
            </a:r>
            <a:r>
              <a:rPr lang="en-US" dirty="0"/>
              <a:t> un olio di </a:t>
            </a:r>
            <a:r>
              <a:rPr lang="en-US" dirty="0" err="1"/>
              <a:t>elevata</a:t>
            </a:r>
            <a:r>
              <a:rPr lang="en-US" dirty="0"/>
              <a:t> </a:t>
            </a:r>
            <a:r>
              <a:rPr lang="en-US" dirty="0" err="1"/>
              <a:t>qualità</a:t>
            </a:r>
            <a:r>
              <a:rPr lang="en-US" dirty="0"/>
              <a:t> </a:t>
            </a:r>
            <a:r>
              <a:rPr lang="en-US" dirty="0" err="1"/>
              <a:t>grazie</a:t>
            </a:r>
            <a:r>
              <a:rPr lang="en-US" dirty="0"/>
              <a:t> </a:t>
            </a:r>
            <a:r>
              <a:rPr lang="en-US" dirty="0" err="1"/>
              <a:t>all'ottima</a:t>
            </a:r>
            <a:r>
              <a:rPr lang="en-US" dirty="0"/>
              <a:t> fioritura, a </a:t>
            </a:r>
            <a:r>
              <a:rPr lang="en-US" dirty="0" err="1"/>
              <a:t>condizioni</a:t>
            </a:r>
            <a:r>
              <a:rPr lang="en-US" dirty="0"/>
              <a:t> </a:t>
            </a:r>
            <a:r>
              <a:rPr lang="en-US" dirty="0" err="1"/>
              <a:t>meteo</a:t>
            </a:r>
            <a:r>
              <a:rPr lang="en-US" dirty="0"/>
              <a:t> non </a:t>
            </a:r>
            <a:r>
              <a:rPr lang="en-US" dirty="0" err="1"/>
              <a:t>avverse</a:t>
            </a:r>
            <a:r>
              <a:rPr lang="en-US" dirty="0"/>
              <a:t> e ai </a:t>
            </a:r>
            <a:r>
              <a:rPr lang="en-US" dirty="0" err="1"/>
              <a:t>limitati</a:t>
            </a:r>
            <a:r>
              <a:rPr lang="en-US" dirty="0"/>
              <a:t> </a:t>
            </a:r>
            <a:r>
              <a:rPr lang="en-US" dirty="0" err="1"/>
              <a:t>attacchi</a:t>
            </a:r>
            <a:r>
              <a:rPr lang="en-US" dirty="0"/>
              <a:t> </a:t>
            </a:r>
            <a:r>
              <a:rPr lang="en-US" dirty="0" err="1"/>
              <a:t>della</a:t>
            </a:r>
            <a:r>
              <a:rPr lang="en-US" dirty="0"/>
              <a:t> </a:t>
            </a:r>
            <a:r>
              <a:rPr lang="en-US" dirty="0" err="1"/>
              <a:t>mosca</a:t>
            </a:r>
            <a:r>
              <a:rPr lang="en-US" dirty="0"/>
              <a:t> olearia.</a:t>
            </a:r>
          </a:p>
        </p:txBody>
      </p:sp>
    </p:spTree>
    <p:extLst>
      <p:ext uri="{BB962C8B-B14F-4D97-AF65-F5344CB8AC3E}">
        <p14:creationId xmlns:p14="http://schemas.microsoft.com/office/powerpoint/2010/main" val="216599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9CF1AB21-E55A-45D2-A6D0-7D3180D48619}"/>
              </a:ext>
            </a:extLst>
          </p:cNvPr>
          <p:cNvGraphicFramePr/>
          <p:nvPr>
            <p:extLst>
              <p:ext uri="{D42A27DB-BD31-4B8C-83A1-F6EECF244321}">
                <p14:modId xmlns:p14="http://schemas.microsoft.com/office/powerpoint/2010/main" val="105261666"/>
              </p:ext>
            </p:extLst>
          </p:nvPr>
        </p:nvGraphicFramePr>
        <p:xfrm>
          <a:off x="5592417" y="1181468"/>
          <a:ext cx="6171096" cy="4495063"/>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2F3336B7-161C-4881-9D1F-CB38F37435C2}"/>
              </a:ext>
            </a:extLst>
          </p:cNvPr>
          <p:cNvSpPr txBox="1"/>
          <p:nvPr/>
        </p:nvSpPr>
        <p:spPr>
          <a:xfrm>
            <a:off x="428487" y="2413336"/>
            <a:ext cx="4770782" cy="2031325"/>
          </a:xfrm>
          <a:prstGeom prst="rect">
            <a:avLst/>
          </a:prstGeom>
          <a:noFill/>
        </p:spPr>
        <p:txBody>
          <a:bodyPr wrap="square" rtlCol="0">
            <a:spAutoFit/>
          </a:bodyPr>
          <a:lstStyle/>
          <a:p>
            <a:pPr algn="ctr"/>
            <a:r>
              <a:rPr lang="it-IT" dirty="0"/>
              <a:t>BOLLETTINO TRA REGIONI IN DATA 29/11/2020</a:t>
            </a:r>
          </a:p>
          <a:p>
            <a:pPr algn="just"/>
            <a:r>
              <a:rPr lang="it-IT" dirty="0"/>
              <a:t>In questo grafico abbiamo preso i dati del bollettino di un girono preciso facendo però le differenze tra 4 regioni d’Italia prendendo in esame: Sicilia, Campania, Lombardia e Piemonte.</a:t>
            </a:r>
          </a:p>
          <a:p>
            <a:pPr algn="just"/>
            <a:endParaRPr lang="it-IT" dirty="0"/>
          </a:p>
          <a:p>
            <a:pPr algn="just"/>
            <a:endParaRPr lang="it-IT" dirty="0"/>
          </a:p>
        </p:txBody>
      </p:sp>
    </p:spTree>
    <p:extLst>
      <p:ext uri="{BB962C8B-B14F-4D97-AF65-F5344CB8AC3E}">
        <p14:creationId xmlns:p14="http://schemas.microsoft.com/office/powerpoint/2010/main" val="287752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9A8B49C-621D-408B-AE2A-04676230FDB9}"/>
              </a:ext>
            </a:extLst>
          </p:cNvPr>
          <p:cNvSpPr txBox="1"/>
          <p:nvPr/>
        </p:nvSpPr>
        <p:spPr>
          <a:xfrm>
            <a:off x="583096" y="556591"/>
            <a:ext cx="10999304" cy="6709529"/>
          </a:xfrm>
          <a:prstGeom prst="rect">
            <a:avLst/>
          </a:prstGeom>
          <a:noFill/>
        </p:spPr>
        <p:txBody>
          <a:bodyPr wrap="square" rtlCol="0">
            <a:spAutoFit/>
          </a:bodyPr>
          <a:lstStyle/>
          <a:p>
            <a:pPr algn="ctr" rtl="0">
              <a:spcBef>
                <a:spcPts val="1200"/>
              </a:spcBef>
              <a:spcAft>
                <a:spcPts val="1200"/>
              </a:spcAft>
            </a:pPr>
            <a:r>
              <a:rPr lang="it-IT" sz="1800" b="1" i="1" u="none" strike="noStrike">
                <a:solidFill>
                  <a:srgbClr val="000000"/>
                </a:solidFill>
                <a:effectLst/>
                <a:latin typeface="Arial" panose="020B0604020202020204" pitchFamily="34" charset="0"/>
              </a:rPr>
              <a:t>PROLOGUE</a:t>
            </a:r>
            <a:endParaRPr lang="it-IT" b="0">
              <a:effectLst/>
            </a:endParaRPr>
          </a:p>
          <a:p>
            <a:pPr marL="457200" algn="ctr" rtl="0">
              <a:spcBef>
                <a:spcPts val="1200"/>
              </a:spcBef>
              <a:spcAft>
                <a:spcPts val="1200"/>
              </a:spcAft>
            </a:pPr>
            <a:r>
              <a:rPr lang="it-IT" sz="1800" b="0" i="1" u="none" strike="noStrike">
                <a:solidFill>
                  <a:srgbClr val="000000"/>
                </a:solidFill>
                <a:effectLst/>
                <a:latin typeface="Arial" panose="020B0604020202020204" pitchFamily="34" charset="0"/>
              </a:rPr>
              <a:t>''This strory tells about the personal commitment of the doctor Akio coming from Wuhan to help Italian doctors with his experience in China with Covid-19 also thanks to the help of his colleague doctor Chen. The plot revolves around Akio’s studies and his accidental finding of a “magical plat” which led to the discovery of the care.‘’</a:t>
            </a:r>
            <a:r>
              <a:rPr lang="it-IT" sz="1800" i="1" u="none" strike="noStrike">
                <a:solidFill>
                  <a:srgbClr val="000000"/>
                </a:solidFill>
                <a:latin typeface="Arial" panose="020B0604020202020204" pitchFamily="34" charset="0"/>
              </a:rPr>
              <a:t> </a:t>
            </a:r>
            <a:br>
              <a:rPr lang="it-IT" b="0">
                <a:effectLst/>
              </a:rPr>
            </a:br>
            <a:endParaRPr lang="it-IT" b="0">
              <a:effectLst/>
            </a:endParaRPr>
          </a:p>
          <a:p>
            <a:pPr marL="457200" algn="ctr" rtl="0">
              <a:spcBef>
                <a:spcPts val="1200"/>
              </a:spcBef>
              <a:spcAft>
                <a:spcPts val="1200"/>
              </a:spcAft>
            </a:pPr>
            <a:r>
              <a:rPr lang="it-IT" sz="1800" b="0" i="0" u="none" strike="noStrike">
                <a:solidFill>
                  <a:srgbClr val="000000"/>
                </a:solidFill>
                <a:effectLst/>
                <a:latin typeface="Arial" panose="020B0604020202020204" pitchFamily="34" charset="0"/>
              </a:rPr>
              <a:t>ALLA SCOPERTA DELLA CURA</a:t>
            </a:r>
            <a:endParaRPr lang="it-IT" b="0">
              <a:effectLst/>
            </a:endParaRPr>
          </a:p>
          <a:p>
            <a:pPr marL="457200" algn="ctr" rtl="0">
              <a:spcBef>
                <a:spcPts val="1200"/>
              </a:spcBef>
              <a:spcAft>
                <a:spcPts val="1200"/>
              </a:spcAft>
            </a:pPr>
            <a:r>
              <a:rPr lang="it-IT" sz="1800" b="1" i="0" u="none" strike="noStrike">
                <a:solidFill>
                  <a:srgbClr val="202124"/>
                </a:solidFill>
                <a:effectLst/>
                <a:latin typeface="Arial" panose="020B0604020202020204" pitchFamily="34" charset="0"/>
              </a:rPr>
              <a:t>(discovering the cure</a:t>
            </a:r>
            <a:r>
              <a:rPr lang="it-IT" sz="1800" b="0" i="0" u="none" strike="noStrike">
                <a:solidFill>
                  <a:srgbClr val="000000"/>
                </a:solidFill>
                <a:effectLst/>
                <a:latin typeface="Arial" panose="020B0604020202020204" pitchFamily="34" charset="0"/>
              </a:rPr>
              <a:t>)</a:t>
            </a:r>
            <a:endParaRPr lang="it-IT" b="0">
              <a:effectLst/>
            </a:endParaRPr>
          </a:p>
          <a:p>
            <a:pPr algn="just" rtl="0">
              <a:spcBef>
                <a:spcPts val="0"/>
              </a:spcBef>
              <a:spcAft>
                <a:spcPts val="0"/>
              </a:spcAft>
            </a:pPr>
            <a:r>
              <a:rPr lang="it-IT" sz="1800" b="0" i="0" u="none" strike="noStrike">
                <a:solidFill>
                  <a:srgbClr val="000000"/>
                </a:solidFill>
                <a:effectLst/>
                <a:latin typeface="Arial" panose="020B0604020202020204" pitchFamily="34" charset="0"/>
              </a:rPr>
              <a:t>La situazione Corona-virus in Cina si è ristabilita già da alcune settimane, ma il virus inizia a diffondersi in Europa prendendo di mira l'Italia. Il dottor Akio, uno dei migliori nel suo campo,viene contattato dall' UE per prendere servizio in Italia e per collaborare con i medici del posto. Giunto in Italia insieme alla sua equipe di collaboratori viene accolto dal presidente della Repubblica, a cui basta uno scambio di sguardi per far capire ad Akio che la situazione non è delle migliori. Gli viene offerto un alloggio nei pressi del centro storico di Roma; il giorno seguente viene accompagnato nel suo laboratorio di ricerca situato in uno dei reparti dell'ospedale "Umberto I"; appena arrivato scopre che come lui anche uno dei suoi più cari amici, Chen, è stato chiamato al suo stesso servizio. Entrambi prendono a cuore questa causa instaurando un buon rapporto con la sanità italiana distinguendosi per la loro professionalità in campo medico e non solo. In uno dei suoi pochi giorni di pausa,</a:t>
            </a:r>
            <a:endParaRPr lang="it-IT" b="0">
              <a:effectLst/>
            </a:endParaRPr>
          </a:p>
          <a:p>
            <a:br>
              <a:rPr lang="it-IT"/>
            </a:br>
            <a:endParaRPr lang="it-IT" dirty="0"/>
          </a:p>
        </p:txBody>
      </p:sp>
    </p:spTree>
    <p:extLst>
      <p:ext uri="{BB962C8B-B14F-4D97-AF65-F5344CB8AC3E}">
        <p14:creationId xmlns:p14="http://schemas.microsoft.com/office/powerpoint/2010/main" val="12742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1C523A-F6E3-4093-9C51-B07DAA5E2C4E}"/>
              </a:ext>
            </a:extLst>
          </p:cNvPr>
          <p:cNvSpPr txBox="1"/>
          <p:nvPr/>
        </p:nvSpPr>
        <p:spPr>
          <a:xfrm>
            <a:off x="483704" y="1305341"/>
            <a:ext cx="11224591" cy="4247317"/>
          </a:xfrm>
          <a:prstGeom prst="rect">
            <a:avLst/>
          </a:prstGeom>
          <a:noFill/>
        </p:spPr>
        <p:txBody>
          <a:bodyPr wrap="square" rtlCol="0">
            <a:spAutoFit/>
          </a:bodyPr>
          <a:lstStyle/>
          <a:p>
            <a:pPr algn="just" rtl="0">
              <a:spcBef>
                <a:spcPts val="0"/>
              </a:spcBef>
              <a:spcAft>
                <a:spcPts val="0"/>
              </a:spcAft>
            </a:pPr>
            <a:r>
              <a:rPr lang="it-IT" sz="1800" b="0" i="0" u="none" strike="noStrike" dirty="0">
                <a:solidFill>
                  <a:srgbClr val="000000"/>
                </a:solidFill>
                <a:effectLst/>
                <a:latin typeface="Arial" panose="020B0604020202020204" pitchFamily="34" charset="0"/>
              </a:rPr>
              <a:t>mentre stava affacciato alla finestra, nota che nel suo balconcino c'è una pianta che lui non aveva mai visto. Forse per cercare di distrarsi, decide di estirpare questa pianta e di analizzarla senza sapere però che da lì a poco avrebbe scoperto qualcosa che avrebbe cambiato la vita di milioni di persone: scopre, </a:t>
            </a:r>
            <a:r>
              <a:rPr lang="it-IT" sz="1800" b="0" i="0" u="none" strike="noStrike" dirty="0" err="1">
                <a:solidFill>
                  <a:srgbClr val="000000"/>
                </a:solidFill>
                <a:effectLst/>
                <a:latin typeface="Arial" panose="020B0604020202020204" pitchFamily="34" charset="0"/>
              </a:rPr>
              <a:t>infatti,che</a:t>
            </a:r>
            <a:r>
              <a:rPr lang="it-IT" sz="1800" b="0" i="0" u="none" strike="noStrike" dirty="0">
                <a:solidFill>
                  <a:srgbClr val="000000"/>
                </a:solidFill>
                <a:effectLst/>
                <a:latin typeface="Arial" panose="020B0604020202020204" pitchFamily="34" charset="0"/>
              </a:rPr>
              <a:t> da quella pianta apparentemente inutile si può estrarre una particolare proteina, da cui si può produrre un vaccino in grado di creare gli anticorpi necessari all'uomo contro il Corona-virus. Senza perdere tempo avvisa tutti della sua geniale scoperta, riunendosi al laboratorio dove fin da subito vengono effettuati i primi test che però danno i loro frutti soltanto dopo circa due mesi. Di tutte le prove eseguite soltanto 50 passano la prima fase, di queste solo 20 risultano compatibili sull’uomo. Si passa così alle prove sugli essere umani su base volontaria. Il vaccino che viene scelto risulta essere efficace al 92% su bambini e adulti e all’88% sugli anziani. Da lì a pochi giorni inizia la produzione del vaccino e dopo qualche mese la distribuzione, dando la precedenza ad anziani, medici e i casi più a rischio. Infine </a:t>
            </a:r>
            <a:r>
              <a:rPr lang="it-IT" sz="1800" b="0" i="0" u="none" strike="noStrike" dirty="0" err="1">
                <a:solidFill>
                  <a:srgbClr val="000000"/>
                </a:solidFill>
                <a:effectLst/>
                <a:latin typeface="Arial" panose="020B0604020202020204" pitchFamily="34" charset="0"/>
              </a:rPr>
              <a:t>Akio</a:t>
            </a:r>
            <a:r>
              <a:rPr lang="it-IT" sz="1800" b="0" i="0" u="none" strike="noStrike" dirty="0">
                <a:solidFill>
                  <a:srgbClr val="000000"/>
                </a:solidFill>
                <a:effectLst/>
                <a:latin typeface="Arial" panose="020B0604020202020204" pitchFamily="34" charset="0"/>
              </a:rPr>
              <a:t> e Chen insieme a tutta la loro squadra di ricercatori, sono stati premiati dalla Comunità Europea e sono stati riconosciuti per la loro determinazione e soprattutto per il loro coraggio. </a:t>
            </a:r>
            <a:endParaRPr lang="it-IT" b="0" dirty="0">
              <a:effectLst/>
            </a:endParaRPr>
          </a:p>
          <a:p>
            <a:br>
              <a:rPr lang="it-IT" dirty="0"/>
            </a:br>
            <a:endParaRPr lang="it-IT" dirty="0"/>
          </a:p>
        </p:txBody>
      </p:sp>
    </p:spTree>
    <p:extLst>
      <p:ext uri="{BB962C8B-B14F-4D97-AF65-F5344CB8AC3E}">
        <p14:creationId xmlns:p14="http://schemas.microsoft.com/office/powerpoint/2010/main" val="428484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4F5350F4-764E-457E-9F7D-BEAC60835666}"/>
              </a:ext>
            </a:extLst>
          </p:cNvPr>
          <p:cNvSpPr>
            <a:spLocks noGrp="1"/>
          </p:cNvSpPr>
          <p:nvPr>
            <p:ph type="title"/>
          </p:nvPr>
        </p:nvSpPr>
        <p:spPr>
          <a:xfrm>
            <a:off x="3373335" y="529415"/>
            <a:ext cx="9252154" cy="1223983"/>
          </a:xfrm>
        </p:spPr>
        <p:txBody>
          <a:bodyPr vert="horz" lIns="91440" tIns="45720" rIns="91440" bIns="45720" rtlCol="0" anchor="t">
            <a:normAutofit/>
          </a:bodyPr>
          <a:lstStyle/>
          <a:p>
            <a:r>
              <a:rPr lang="en-US" sz="4200"/>
              <a:t>L’inquinamento</a:t>
            </a:r>
          </a:p>
        </p:txBody>
      </p:sp>
      <p:sp>
        <p:nvSpPr>
          <p:cNvPr id="4" name="Segnaposto testo 3">
            <a:extLst>
              <a:ext uri="{FF2B5EF4-FFF2-40B4-BE49-F238E27FC236}">
                <a16:creationId xmlns:a16="http://schemas.microsoft.com/office/drawing/2014/main" id="{A47BD5E8-B9B9-4B8A-A74C-D41502EC46E2}"/>
              </a:ext>
            </a:extLst>
          </p:cNvPr>
          <p:cNvSpPr>
            <a:spLocks noGrp="1"/>
          </p:cNvSpPr>
          <p:nvPr>
            <p:ph type="body" sz="half" idx="2"/>
          </p:nvPr>
        </p:nvSpPr>
        <p:spPr>
          <a:xfrm>
            <a:off x="1103311" y="1676400"/>
            <a:ext cx="5803129" cy="4571999"/>
          </a:xfrm>
        </p:spPr>
        <p:txBody>
          <a:bodyPr vert="horz" lIns="91440" tIns="45720" rIns="91440" bIns="45720" rtlCol="0">
            <a:normAutofit/>
          </a:bodyPr>
          <a:lstStyle/>
          <a:p>
            <a:pPr>
              <a:lnSpc>
                <a:spcPct val="90000"/>
              </a:lnSpc>
            </a:pPr>
            <a:r>
              <a:rPr lang="en-US" sz="1100" dirty="0" err="1"/>
              <a:t>L’inquinamento</a:t>
            </a:r>
            <a:r>
              <a:rPr lang="en-US" sz="1100" dirty="0"/>
              <a:t> </a:t>
            </a:r>
            <a:r>
              <a:rPr lang="en-US" sz="1100" dirty="0">
                <a:effectLst/>
              </a:rPr>
              <a:t>è uno </a:t>
            </a:r>
            <a:r>
              <a:rPr lang="en-US" sz="1100" dirty="0" err="1">
                <a:effectLst/>
              </a:rPr>
              <a:t>dei</a:t>
            </a:r>
            <a:r>
              <a:rPr lang="en-US" sz="1100" dirty="0">
                <a:effectLst/>
              </a:rPr>
              <a:t> </a:t>
            </a:r>
            <a:r>
              <a:rPr lang="en-US" sz="1100" dirty="0" err="1">
                <a:effectLst/>
              </a:rPr>
              <a:t>problemi</a:t>
            </a:r>
            <a:r>
              <a:rPr lang="en-US" sz="1100" dirty="0">
                <a:effectLst/>
              </a:rPr>
              <a:t> </a:t>
            </a:r>
            <a:r>
              <a:rPr lang="en-US" sz="1100" dirty="0" err="1">
                <a:effectLst/>
              </a:rPr>
              <a:t>che</a:t>
            </a:r>
            <a:r>
              <a:rPr lang="en-US" sz="1100" dirty="0">
                <a:effectLst/>
              </a:rPr>
              <a:t>  </a:t>
            </a:r>
            <a:r>
              <a:rPr lang="en-US" sz="1100" dirty="0" err="1">
                <a:effectLst/>
              </a:rPr>
              <a:t>dovrebbe</a:t>
            </a:r>
            <a:r>
              <a:rPr lang="en-US" sz="1100" dirty="0">
                <a:effectLst/>
              </a:rPr>
              <a:t> </a:t>
            </a:r>
            <a:r>
              <a:rPr lang="en-US" sz="1100" dirty="0" err="1">
                <a:effectLst/>
              </a:rPr>
              <a:t>interessare</a:t>
            </a:r>
            <a:r>
              <a:rPr lang="en-US" sz="1100" dirty="0">
                <a:effectLst/>
              </a:rPr>
              <a:t>  al </a:t>
            </a:r>
            <a:r>
              <a:rPr lang="en-US" sz="1100" dirty="0" err="1">
                <a:effectLst/>
              </a:rPr>
              <a:t>tutto</a:t>
            </a:r>
            <a:r>
              <a:rPr lang="en-US" sz="1100" dirty="0">
                <a:effectLst/>
              </a:rPr>
              <a:t> il mondo, </a:t>
            </a:r>
            <a:r>
              <a:rPr lang="en-US" sz="1100" dirty="0" err="1">
                <a:effectLst/>
              </a:rPr>
              <a:t>perché</a:t>
            </a:r>
            <a:r>
              <a:rPr lang="en-US" sz="1100" dirty="0">
                <a:effectLst/>
              </a:rPr>
              <a:t> è un </a:t>
            </a:r>
            <a:r>
              <a:rPr lang="en-US" sz="1100" dirty="0" err="1">
                <a:effectLst/>
              </a:rPr>
              <a:t>argomento</a:t>
            </a:r>
            <a:r>
              <a:rPr lang="en-US" sz="1100" dirty="0">
                <a:effectLst/>
              </a:rPr>
              <a:t> </a:t>
            </a:r>
            <a:r>
              <a:rPr lang="en-US" sz="1100" dirty="0" err="1">
                <a:effectLst/>
              </a:rPr>
              <a:t>che</a:t>
            </a:r>
            <a:r>
              <a:rPr lang="en-US" sz="1100" dirty="0">
                <a:effectLst/>
              </a:rPr>
              <a:t> </a:t>
            </a:r>
            <a:r>
              <a:rPr lang="en-US" sz="1100" dirty="0" err="1">
                <a:effectLst/>
              </a:rPr>
              <a:t>riguarda</a:t>
            </a:r>
            <a:r>
              <a:rPr lang="en-US" sz="1100" dirty="0">
                <a:effectLst/>
              </a:rPr>
              <a:t> </a:t>
            </a:r>
            <a:r>
              <a:rPr lang="en-US" sz="1100" dirty="0" err="1">
                <a:effectLst/>
              </a:rPr>
              <a:t>sia</a:t>
            </a:r>
            <a:r>
              <a:rPr lang="en-US" sz="1100" dirty="0">
                <a:effectLst/>
              </a:rPr>
              <a:t> </a:t>
            </a:r>
            <a:r>
              <a:rPr lang="en-US" sz="1100" dirty="0" err="1">
                <a:effectLst/>
              </a:rPr>
              <a:t>noi</a:t>
            </a:r>
            <a:r>
              <a:rPr lang="en-US" sz="1100" dirty="0">
                <a:effectLst/>
              </a:rPr>
              <a:t> </a:t>
            </a:r>
            <a:r>
              <a:rPr lang="en-US" sz="1100" dirty="0" err="1">
                <a:effectLst/>
              </a:rPr>
              <a:t>che</a:t>
            </a:r>
            <a:r>
              <a:rPr lang="en-US" sz="1100" dirty="0">
                <a:effectLst/>
              </a:rPr>
              <a:t> </a:t>
            </a:r>
            <a:r>
              <a:rPr lang="en-US" sz="1100" dirty="0" err="1">
                <a:effectLst/>
              </a:rPr>
              <a:t>l’ambiente</a:t>
            </a:r>
            <a:r>
              <a:rPr lang="en-US" sz="1100" dirty="0">
                <a:effectLst/>
              </a:rPr>
              <a:t> </a:t>
            </a:r>
            <a:r>
              <a:rPr lang="en-US" sz="1100" dirty="0" err="1">
                <a:effectLst/>
              </a:rPr>
              <a:t>che</a:t>
            </a:r>
            <a:r>
              <a:rPr lang="en-US" sz="1100" dirty="0">
                <a:effectLst/>
              </a:rPr>
              <a:t> ci </a:t>
            </a:r>
            <a:r>
              <a:rPr lang="en-US" sz="1100" dirty="0" err="1">
                <a:effectLst/>
              </a:rPr>
              <a:t>circonda</a:t>
            </a:r>
            <a:r>
              <a:rPr lang="en-US" sz="1100" dirty="0">
                <a:effectLst/>
              </a:rPr>
              <a:t>.</a:t>
            </a:r>
          </a:p>
          <a:p>
            <a:pPr>
              <a:lnSpc>
                <a:spcPct val="90000"/>
              </a:lnSpc>
            </a:pPr>
            <a:r>
              <a:rPr lang="en-US" sz="1100" dirty="0" err="1"/>
              <a:t>Specialmente</a:t>
            </a:r>
            <a:r>
              <a:rPr lang="en-US" sz="1100" dirty="0"/>
              <a:t> </a:t>
            </a:r>
            <a:r>
              <a:rPr lang="en-US" sz="1100" dirty="0" err="1">
                <a:effectLst/>
              </a:rPr>
              <a:t>negli</a:t>
            </a:r>
            <a:r>
              <a:rPr lang="en-US" sz="1100" dirty="0">
                <a:effectLst/>
              </a:rPr>
              <a:t> </a:t>
            </a:r>
            <a:r>
              <a:rPr lang="en-US" sz="1100" dirty="0" err="1">
                <a:effectLst/>
              </a:rPr>
              <a:t>ultimi</a:t>
            </a:r>
            <a:r>
              <a:rPr lang="en-US" sz="1100" dirty="0">
                <a:effectLst/>
              </a:rPr>
              <a:t> anni </a:t>
            </a:r>
            <a:r>
              <a:rPr lang="en-US" sz="1100" dirty="0" err="1">
                <a:effectLst/>
              </a:rPr>
              <a:t>si</a:t>
            </a:r>
            <a:r>
              <a:rPr lang="en-US" sz="1100" dirty="0">
                <a:effectLst/>
              </a:rPr>
              <a:t> sente molto </a:t>
            </a:r>
            <a:r>
              <a:rPr lang="en-US" sz="1100" dirty="0" err="1">
                <a:effectLst/>
              </a:rPr>
              <a:t>parlare</a:t>
            </a:r>
            <a:r>
              <a:rPr lang="en-US" sz="1100" dirty="0">
                <a:effectLst/>
              </a:rPr>
              <a:t> di </a:t>
            </a:r>
            <a:r>
              <a:rPr lang="en-US" sz="1100" dirty="0" err="1">
                <a:effectLst/>
              </a:rPr>
              <a:t>inquinamento</a:t>
            </a:r>
            <a:r>
              <a:rPr lang="en-US" sz="1100" dirty="0">
                <a:effectLst/>
              </a:rPr>
              <a:t> </a:t>
            </a:r>
            <a:r>
              <a:rPr lang="en-US" sz="1100" dirty="0" err="1">
                <a:effectLst/>
              </a:rPr>
              <a:t>siamo</a:t>
            </a:r>
            <a:r>
              <a:rPr lang="en-US" sz="1100" dirty="0">
                <a:effectLst/>
              </a:rPr>
              <a:t> </a:t>
            </a:r>
            <a:r>
              <a:rPr lang="en-US" sz="1100" dirty="0" err="1">
                <a:effectLst/>
              </a:rPr>
              <a:t>giornalmente</a:t>
            </a:r>
            <a:r>
              <a:rPr lang="en-US" sz="1100" dirty="0">
                <a:effectLst/>
              </a:rPr>
              <a:t> </a:t>
            </a:r>
            <a:r>
              <a:rPr lang="en-US" sz="1100" dirty="0" err="1">
                <a:effectLst/>
              </a:rPr>
              <a:t>invasi</a:t>
            </a:r>
            <a:r>
              <a:rPr lang="en-US" sz="1100" dirty="0">
                <a:effectLst/>
              </a:rPr>
              <a:t> da </a:t>
            </a:r>
            <a:r>
              <a:rPr lang="en-US" sz="1100" dirty="0" err="1">
                <a:effectLst/>
              </a:rPr>
              <a:t>notizie</a:t>
            </a:r>
            <a:r>
              <a:rPr lang="en-US" sz="1100" dirty="0">
                <a:effectLst/>
              </a:rPr>
              <a:t> </a:t>
            </a:r>
            <a:r>
              <a:rPr lang="en-US" sz="1100" dirty="0" err="1">
                <a:effectLst/>
              </a:rPr>
              <a:t>preoccupanti</a:t>
            </a:r>
            <a:r>
              <a:rPr lang="en-US" sz="1100" dirty="0">
                <a:effectLst/>
              </a:rPr>
              <a:t> a </a:t>
            </a:r>
            <a:r>
              <a:rPr lang="en-US" sz="1100" dirty="0" err="1">
                <a:effectLst/>
              </a:rPr>
              <a:t>riguardo</a:t>
            </a:r>
            <a:r>
              <a:rPr lang="en-US" sz="1100" dirty="0">
                <a:effectLst/>
              </a:rPr>
              <a:t> le cause </a:t>
            </a:r>
            <a:r>
              <a:rPr lang="en-US" sz="1100" dirty="0" err="1">
                <a:effectLst/>
              </a:rPr>
              <a:t>che</a:t>
            </a:r>
            <a:r>
              <a:rPr lang="en-US" sz="1100" dirty="0">
                <a:effectLst/>
              </a:rPr>
              <a:t> ci  </a:t>
            </a:r>
            <a:r>
              <a:rPr lang="en-US" sz="1100" dirty="0" err="1">
                <a:effectLst/>
              </a:rPr>
              <a:t>portano</a:t>
            </a:r>
            <a:r>
              <a:rPr lang="en-US" sz="1100" dirty="0">
                <a:effectLst/>
              </a:rPr>
              <a:t> </a:t>
            </a:r>
            <a:r>
              <a:rPr lang="en-US" sz="1100" dirty="0" err="1">
                <a:effectLst/>
              </a:rPr>
              <a:t>gli</a:t>
            </a:r>
            <a:r>
              <a:rPr lang="en-US" sz="1100" dirty="0">
                <a:effectLst/>
              </a:rPr>
              <a:t> </a:t>
            </a:r>
            <a:r>
              <a:rPr lang="en-US" sz="1100" dirty="0" err="1">
                <a:effectLst/>
              </a:rPr>
              <a:t>inquinamenti</a:t>
            </a:r>
            <a:r>
              <a:rPr lang="en-US" sz="1100" dirty="0">
                <a:effectLst/>
              </a:rPr>
              <a:t> come </a:t>
            </a:r>
            <a:r>
              <a:rPr lang="en-US" sz="1100" dirty="0" err="1">
                <a:effectLst/>
              </a:rPr>
              <a:t>tumori</a:t>
            </a:r>
            <a:r>
              <a:rPr lang="en-US" sz="1100" dirty="0">
                <a:effectLst/>
              </a:rPr>
              <a:t> </a:t>
            </a:r>
            <a:r>
              <a:rPr lang="en-US" sz="1100" dirty="0" err="1">
                <a:effectLst/>
              </a:rPr>
              <a:t>ecc</a:t>
            </a:r>
            <a:r>
              <a:rPr lang="en-US" sz="1100" dirty="0">
                <a:effectLst/>
              </a:rPr>
              <a:t>.</a:t>
            </a:r>
          </a:p>
          <a:p>
            <a:pPr>
              <a:lnSpc>
                <a:spcPct val="90000"/>
              </a:lnSpc>
            </a:pPr>
            <a:r>
              <a:rPr lang="en-US" sz="1100" dirty="0" err="1">
                <a:effectLst/>
              </a:rPr>
              <a:t>Esistono</a:t>
            </a:r>
            <a:r>
              <a:rPr lang="en-US" sz="1100" dirty="0">
                <a:effectLst/>
              </a:rPr>
              <a:t> tanti tipi di </a:t>
            </a:r>
            <a:r>
              <a:rPr lang="en-US" sz="1100" dirty="0" err="1">
                <a:effectLst/>
              </a:rPr>
              <a:t>inquinamento</a:t>
            </a:r>
            <a:r>
              <a:rPr lang="en-US" sz="1100" dirty="0">
                <a:effectLst/>
              </a:rPr>
              <a:t>, ma </a:t>
            </a:r>
            <a:r>
              <a:rPr lang="en-US" sz="1100" dirty="0" err="1">
                <a:effectLst/>
              </a:rPr>
              <a:t>l’inquinamento</a:t>
            </a:r>
            <a:r>
              <a:rPr lang="en-US" sz="1100" dirty="0">
                <a:effectLst/>
              </a:rPr>
              <a:t> </a:t>
            </a:r>
            <a:r>
              <a:rPr lang="en-US" sz="1100" dirty="0" err="1">
                <a:effectLst/>
              </a:rPr>
              <a:t>più</a:t>
            </a:r>
            <a:r>
              <a:rPr lang="en-US" sz="1100" dirty="0">
                <a:effectLst/>
              </a:rPr>
              <a:t> </a:t>
            </a:r>
            <a:r>
              <a:rPr lang="en-US" sz="1100" dirty="0" err="1">
                <a:effectLst/>
              </a:rPr>
              <a:t>diffuso</a:t>
            </a:r>
            <a:r>
              <a:rPr lang="en-US" sz="1100" dirty="0">
                <a:effectLst/>
              </a:rPr>
              <a:t> è </a:t>
            </a:r>
            <a:r>
              <a:rPr lang="en-US" sz="1100" dirty="0" err="1">
                <a:effectLst/>
              </a:rPr>
              <a:t>l’inquinamento</a:t>
            </a:r>
            <a:r>
              <a:rPr lang="en-US" sz="1100" dirty="0">
                <a:effectLst/>
              </a:rPr>
              <a:t> </a:t>
            </a:r>
            <a:r>
              <a:rPr lang="en-US" sz="1100" dirty="0" err="1">
                <a:effectLst/>
              </a:rPr>
              <a:t>causato</a:t>
            </a:r>
            <a:r>
              <a:rPr lang="en-US" sz="1100" dirty="0">
                <a:effectLst/>
              </a:rPr>
              <a:t> </a:t>
            </a:r>
            <a:r>
              <a:rPr lang="en-US" sz="1100" dirty="0" err="1">
                <a:effectLst/>
              </a:rPr>
              <a:t>dalla</a:t>
            </a:r>
            <a:r>
              <a:rPr lang="en-US" sz="1100" dirty="0">
                <a:effectLst/>
              </a:rPr>
              <a:t> </a:t>
            </a:r>
            <a:r>
              <a:rPr lang="en-US" sz="1100" dirty="0" err="1">
                <a:effectLst/>
              </a:rPr>
              <a:t>plastica</a:t>
            </a:r>
            <a:r>
              <a:rPr lang="en-US" sz="1100" dirty="0">
                <a:effectLst/>
              </a:rPr>
              <a:t>. I </a:t>
            </a:r>
            <a:r>
              <a:rPr lang="en-US" sz="1100" dirty="0" err="1">
                <a:effectLst/>
              </a:rPr>
              <a:t>rifiuti</a:t>
            </a:r>
            <a:r>
              <a:rPr lang="en-US" sz="1100" dirty="0">
                <a:effectLst/>
              </a:rPr>
              <a:t> </a:t>
            </a:r>
            <a:r>
              <a:rPr lang="en-US" sz="1100" dirty="0" err="1">
                <a:effectLst/>
              </a:rPr>
              <a:t>plastici</a:t>
            </a:r>
            <a:r>
              <a:rPr lang="en-US" sz="1100" dirty="0">
                <a:effectLst/>
              </a:rPr>
              <a:t> </a:t>
            </a:r>
            <a:r>
              <a:rPr lang="en-US" sz="1100" dirty="0" err="1">
                <a:effectLst/>
              </a:rPr>
              <a:t>inquinano</a:t>
            </a:r>
            <a:r>
              <a:rPr lang="en-US" sz="1100" dirty="0">
                <a:effectLst/>
              </a:rPr>
              <a:t> gran </a:t>
            </a:r>
            <a:r>
              <a:rPr lang="en-US" sz="1100" dirty="0" err="1">
                <a:effectLst/>
              </a:rPr>
              <a:t>parte</a:t>
            </a:r>
            <a:r>
              <a:rPr lang="en-US" sz="1100" dirty="0">
                <a:effectLst/>
              </a:rPr>
              <a:t> </a:t>
            </a:r>
            <a:r>
              <a:rPr lang="en-US" sz="1100" dirty="0" err="1">
                <a:effectLst/>
              </a:rPr>
              <a:t>degli</a:t>
            </a:r>
            <a:r>
              <a:rPr lang="en-US" sz="1100" dirty="0">
                <a:effectLst/>
              </a:rPr>
              <a:t> </a:t>
            </a:r>
            <a:r>
              <a:rPr lang="en-US" sz="1100" dirty="0" err="1">
                <a:effectLst/>
              </a:rPr>
              <a:t>ambienti</a:t>
            </a:r>
            <a:r>
              <a:rPr lang="en-US" sz="1100" dirty="0">
                <a:effectLst/>
              </a:rPr>
              <a:t> </a:t>
            </a:r>
            <a:r>
              <a:rPr lang="en-US" sz="1100" dirty="0" err="1">
                <a:effectLst/>
              </a:rPr>
              <a:t>naturali</a:t>
            </a:r>
            <a:r>
              <a:rPr lang="en-US" sz="1100" dirty="0">
                <a:effectLst/>
              </a:rPr>
              <a:t>, ci </a:t>
            </a:r>
            <a:r>
              <a:rPr lang="en-US" sz="1100" dirty="0" err="1">
                <a:effectLst/>
              </a:rPr>
              <a:t>sono</a:t>
            </a:r>
            <a:r>
              <a:rPr lang="en-US" sz="1100" dirty="0">
                <a:effectLst/>
              </a:rPr>
              <a:t> </a:t>
            </a:r>
            <a:r>
              <a:rPr lang="en-US" sz="1100" dirty="0" err="1">
                <a:effectLst/>
              </a:rPr>
              <a:t>però</a:t>
            </a:r>
            <a:r>
              <a:rPr lang="en-US" sz="1100" dirty="0">
                <a:effectLst/>
              </a:rPr>
              <a:t> </a:t>
            </a:r>
            <a:r>
              <a:rPr lang="en-US" sz="1100" dirty="0" err="1">
                <a:effectLst/>
              </a:rPr>
              <a:t>moltissimi</a:t>
            </a:r>
            <a:r>
              <a:rPr lang="en-US" sz="1100" dirty="0">
                <a:effectLst/>
              </a:rPr>
              <a:t> </a:t>
            </a:r>
            <a:r>
              <a:rPr lang="en-US" sz="1100" dirty="0" err="1">
                <a:effectLst/>
              </a:rPr>
              <a:t>elementi</a:t>
            </a:r>
            <a:r>
              <a:rPr lang="en-US" sz="1100" dirty="0">
                <a:effectLst/>
              </a:rPr>
              <a:t> </a:t>
            </a:r>
            <a:r>
              <a:rPr lang="en-US" sz="1100" dirty="0" err="1">
                <a:effectLst/>
              </a:rPr>
              <a:t>plastici</a:t>
            </a:r>
            <a:r>
              <a:rPr lang="en-US" sz="1100" dirty="0">
                <a:effectLst/>
              </a:rPr>
              <a:t> </a:t>
            </a:r>
            <a:r>
              <a:rPr lang="en-US" sz="1100" dirty="0" err="1">
                <a:effectLst/>
              </a:rPr>
              <a:t>che</a:t>
            </a:r>
            <a:r>
              <a:rPr lang="en-US" sz="1100" dirty="0">
                <a:effectLst/>
              </a:rPr>
              <a:t> non </a:t>
            </a:r>
            <a:r>
              <a:rPr lang="en-US" sz="1100" dirty="0" err="1">
                <a:effectLst/>
              </a:rPr>
              <a:t>hanno</a:t>
            </a:r>
            <a:r>
              <a:rPr lang="en-US" sz="1100" dirty="0">
                <a:effectLst/>
              </a:rPr>
              <a:t> un fine di </a:t>
            </a:r>
            <a:r>
              <a:rPr lang="en-US" sz="1100" dirty="0" err="1">
                <a:effectLst/>
              </a:rPr>
              <a:t>riciclo</a:t>
            </a:r>
            <a:r>
              <a:rPr lang="en-US" sz="1100" dirty="0">
                <a:effectLst/>
              </a:rPr>
              <a:t>.</a:t>
            </a:r>
          </a:p>
          <a:p>
            <a:pPr>
              <a:lnSpc>
                <a:spcPct val="90000"/>
              </a:lnSpc>
            </a:pPr>
            <a:r>
              <a:rPr lang="en-US" sz="1100" dirty="0">
                <a:effectLst/>
              </a:rPr>
              <a:t>La </a:t>
            </a:r>
            <a:r>
              <a:rPr lang="en-US" sz="1100" dirty="0" err="1">
                <a:effectLst/>
              </a:rPr>
              <a:t>plastica</a:t>
            </a:r>
            <a:r>
              <a:rPr lang="en-US" sz="1100" dirty="0">
                <a:effectLst/>
              </a:rPr>
              <a:t> </a:t>
            </a:r>
            <a:r>
              <a:rPr lang="en-US" sz="1100" dirty="0" err="1">
                <a:effectLst/>
              </a:rPr>
              <a:t>si</a:t>
            </a:r>
            <a:r>
              <a:rPr lang="en-US" sz="1100" dirty="0">
                <a:effectLst/>
              </a:rPr>
              <a:t> </a:t>
            </a:r>
            <a:r>
              <a:rPr lang="en-US" sz="1100" dirty="0" err="1">
                <a:effectLst/>
              </a:rPr>
              <a:t>degrada</a:t>
            </a:r>
            <a:r>
              <a:rPr lang="en-US" sz="1100" dirty="0">
                <a:effectLst/>
              </a:rPr>
              <a:t> in un lasso di tempo molto </a:t>
            </a:r>
            <a:r>
              <a:rPr lang="en-US" sz="1100" dirty="0" err="1">
                <a:effectLst/>
              </a:rPr>
              <a:t>lungo</a:t>
            </a:r>
            <a:r>
              <a:rPr lang="en-US" sz="1100" dirty="0">
                <a:effectLst/>
              </a:rPr>
              <a:t> </a:t>
            </a:r>
            <a:r>
              <a:rPr lang="en-US" sz="1100" dirty="0" err="1">
                <a:effectLst/>
              </a:rPr>
              <a:t>impiegando</a:t>
            </a:r>
            <a:r>
              <a:rPr lang="en-US" sz="1100" dirty="0">
                <a:effectLst/>
              </a:rPr>
              <a:t> </a:t>
            </a:r>
            <a:r>
              <a:rPr lang="en-US" sz="1100" dirty="0" err="1">
                <a:effectLst/>
              </a:rPr>
              <a:t>dai</a:t>
            </a:r>
            <a:r>
              <a:rPr lang="en-US" sz="1100" dirty="0">
                <a:effectLst/>
              </a:rPr>
              <a:t> 100 ai 1000 anni per </a:t>
            </a:r>
            <a:r>
              <a:rPr lang="en-US" sz="1100" dirty="0" err="1">
                <a:effectLst/>
              </a:rPr>
              <a:t>essere</a:t>
            </a:r>
            <a:r>
              <a:rPr lang="en-US" sz="1100" dirty="0">
                <a:effectLst/>
              </a:rPr>
              <a:t> </a:t>
            </a:r>
            <a:r>
              <a:rPr lang="en-US" sz="1100" dirty="0" err="1">
                <a:effectLst/>
              </a:rPr>
              <a:t>smaltiti</a:t>
            </a:r>
            <a:r>
              <a:rPr lang="en-US" sz="1100" dirty="0">
                <a:effectLst/>
              </a:rPr>
              <a:t>. </a:t>
            </a:r>
          </a:p>
          <a:p>
            <a:pPr>
              <a:lnSpc>
                <a:spcPct val="90000"/>
              </a:lnSpc>
            </a:pPr>
            <a:r>
              <a:rPr lang="en-US" sz="1100" dirty="0">
                <a:effectLst/>
              </a:rPr>
              <a:t>Una </a:t>
            </a:r>
            <a:r>
              <a:rPr lang="en-US" sz="1100" dirty="0" err="1">
                <a:effectLst/>
              </a:rPr>
              <a:t>cosa</a:t>
            </a:r>
            <a:r>
              <a:rPr lang="en-US" sz="1100" dirty="0">
                <a:effectLst/>
              </a:rPr>
              <a:t> </a:t>
            </a:r>
            <a:r>
              <a:rPr lang="en-US" sz="1100" dirty="0" err="1">
                <a:effectLst/>
              </a:rPr>
              <a:t>positiva</a:t>
            </a:r>
            <a:r>
              <a:rPr lang="en-US" sz="1100" dirty="0">
                <a:effectLst/>
              </a:rPr>
              <a:t> in </a:t>
            </a:r>
            <a:r>
              <a:rPr lang="en-US" sz="1100" dirty="0" err="1">
                <a:effectLst/>
              </a:rPr>
              <a:t>particolare</a:t>
            </a:r>
            <a:r>
              <a:rPr lang="en-US" sz="1100" dirty="0">
                <a:effectLst/>
              </a:rPr>
              <a:t> e </a:t>
            </a:r>
            <a:r>
              <a:rPr lang="en-US" sz="1100" dirty="0" err="1">
                <a:effectLst/>
              </a:rPr>
              <a:t>che</a:t>
            </a:r>
            <a:r>
              <a:rPr lang="en-US" sz="1100" dirty="0">
                <a:effectLst/>
              </a:rPr>
              <a:t> </a:t>
            </a:r>
            <a:r>
              <a:rPr lang="en-US" sz="1100" dirty="0" err="1">
                <a:effectLst/>
              </a:rPr>
              <a:t>alcuni</a:t>
            </a:r>
            <a:r>
              <a:rPr lang="en-US" sz="1100" dirty="0">
                <a:effectLst/>
              </a:rPr>
              <a:t> </a:t>
            </a:r>
            <a:r>
              <a:rPr lang="en-US" sz="1100" dirty="0" err="1">
                <a:effectLst/>
              </a:rPr>
              <a:t>chimici</a:t>
            </a:r>
            <a:r>
              <a:rPr lang="en-US" sz="1100" dirty="0">
                <a:effectLst/>
              </a:rPr>
              <a:t>  </a:t>
            </a:r>
            <a:r>
              <a:rPr lang="en-US" sz="1100" dirty="0" err="1">
                <a:effectLst/>
              </a:rPr>
              <a:t>hanno</a:t>
            </a:r>
            <a:r>
              <a:rPr lang="en-US" sz="1100" dirty="0">
                <a:effectLst/>
              </a:rPr>
              <a:t> </a:t>
            </a:r>
            <a:r>
              <a:rPr lang="en-US" sz="1100" dirty="0" err="1">
                <a:effectLst/>
              </a:rPr>
              <a:t>trovato</a:t>
            </a:r>
            <a:r>
              <a:rPr lang="en-US" sz="1100" dirty="0">
                <a:effectLst/>
              </a:rPr>
              <a:t> un </a:t>
            </a:r>
            <a:r>
              <a:rPr lang="en-US" sz="1100" dirty="0" err="1">
                <a:effectLst/>
              </a:rPr>
              <a:t>tipo</a:t>
            </a:r>
            <a:r>
              <a:rPr lang="en-US" sz="1100" dirty="0">
                <a:effectLst/>
              </a:rPr>
              <a:t> di </a:t>
            </a:r>
            <a:r>
              <a:rPr lang="en-US" sz="1100" dirty="0" err="1">
                <a:effectLst/>
              </a:rPr>
              <a:t>plastica</a:t>
            </a:r>
            <a:r>
              <a:rPr lang="en-US" sz="1100" dirty="0">
                <a:effectLst/>
              </a:rPr>
              <a:t> </a:t>
            </a:r>
            <a:r>
              <a:rPr lang="en-US" sz="1100" dirty="0" err="1">
                <a:effectLst/>
              </a:rPr>
              <a:t>che</a:t>
            </a:r>
            <a:r>
              <a:rPr lang="en-US" sz="1100" dirty="0">
                <a:effectLst/>
              </a:rPr>
              <a:t> </a:t>
            </a:r>
            <a:r>
              <a:rPr lang="en-US" sz="1100" dirty="0" err="1">
                <a:effectLst/>
              </a:rPr>
              <a:t>si</a:t>
            </a:r>
            <a:r>
              <a:rPr lang="en-US" sz="1100" dirty="0">
                <a:effectLst/>
              </a:rPr>
              <a:t> </a:t>
            </a:r>
            <a:r>
              <a:rPr lang="en-US" sz="1100" dirty="0" err="1">
                <a:effectLst/>
              </a:rPr>
              <a:t>chiama</a:t>
            </a:r>
            <a:r>
              <a:rPr lang="en-US" sz="1100" dirty="0">
                <a:effectLst/>
              </a:rPr>
              <a:t> PBTL </a:t>
            </a:r>
            <a:r>
              <a:rPr lang="en-US" sz="1100" dirty="0" err="1">
                <a:effectLst/>
              </a:rPr>
              <a:t>questo</a:t>
            </a:r>
            <a:r>
              <a:rPr lang="en-US" sz="1100" dirty="0">
                <a:effectLst/>
              </a:rPr>
              <a:t> </a:t>
            </a:r>
            <a:r>
              <a:rPr lang="en-US" sz="1100" dirty="0" err="1">
                <a:effectLst/>
              </a:rPr>
              <a:t>tipo</a:t>
            </a:r>
            <a:r>
              <a:rPr lang="en-US" sz="1100" dirty="0">
                <a:effectLst/>
              </a:rPr>
              <a:t> di </a:t>
            </a:r>
            <a:r>
              <a:rPr lang="en-US" sz="1100" dirty="0" err="1">
                <a:effectLst/>
              </a:rPr>
              <a:t>plastica</a:t>
            </a:r>
            <a:r>
              <a:rPr lang="en-US" sz="1100" dirty="0">
                <a:effectLst/>
              </a:rPr>
              <a:t> ha </a:t>
            </a:r>
            <a:r>
              <a:rPr lang="en-US" sz="1100" dirty="0" err="1">
                <a:effectLst/>
              </a:rPr>
              <a:t>qualcosa</a:t>
            </a:r>
            <a:r>
              <a:rPr lang="en-US" sz="1100" dirty="0">
                <a:effectLst/>
              </a:rPr>
              <a:t> di </a:t>
            </a:r>
            <a:r>
              <a:rPr lang="en-US" sz="1100" dirty="0" err="1">
                <a:effectLst/>
              </a:rPr>
              <a:t>speciale</a:t>
            </a:r>
            <a:r>
              <a:rPr lang="en-US" sz="1100" dirty="0">
                <a:effectLst/>
              </a:rPr>
              <a:t>, il </a:t>
            </a:r>
            <a:r>
              <a:rPr lang="en-US" sz="1100" dirty="0" err="1">
                <a:effectLst/>
              </a:rPr>
              <a:t>riciclaggio</a:t>
            </a:r>
            <a:r>
              <a:rPr lang="en-US" sz="1100" dirty="0">
                <a:effectLst/>
              </a:rPr>
              <a:t> di </a:t>
            </a:r>
            <a:r>
              <a:rPr lang="en-US" sz="1100" dirty="0" err="1">
                <a:effectLst/>
              </a:rPr>
              <a:t>questo</a:t>
            </a:r>
            <a:r>
              <a:rPr lang="en-US" sz="1100" dirty="0">
                <a:effectLst/>
              </a:rPr>
              <a:t> </a:t>
            </a:r>
            <a:r>
              <a:rPr lang="en-US" sz="1100" dirty="0" err="1">
                <a:effectLst/>
              </a:rPr>
              <a:t>elemento</a:t>
            </a:r>
            <a:r>
              <a:rPr lang="en-US" sz="1100" dirty="0">
                <a:effectLst/>
              </a:rPr>
              <a:t> </a:t>
            </a:r>
            <a:r>
              <a:rPr lang="en-US" sz="1100" dirty="0" err="1">
                <a:effectLst/>
              </a:rPr>
              <a:t>può</a:t>
            </a:r>
            <a:r>
              <a:rPr lang="en-US" sz="1100" dirty="0">
                <a:effectLst/>
              </a:rPr>
              <a:t> </a:t>
            </a:r>
            <a:r>
              <a:rPr lang="en-US" sz="1100" dirty="0" err="1">
                <a:effectLst/>
              </a:rPr>
              <a:t>essere</a:t>
            </a:r>
            <a:r>
              <a:rPr lang="en-US" sz="1100" dirty="0">
                <a:effectLst/>
              </a:rPr>
              <a:t> </a:t>
            </a:r>
            <a:r>
              <a:rPr lang="en-US" sz="1100" dirty="0" err="1">
                <a:effectLst/>
              </a:rPr>
              <a:t>svolto</a:t>
            </a:r>
            <a:r>
              <a:rPr lang="en-US" sz="1100" dirty="0">
                <a:effectLst/>
              </a:rPr>
              <a:t> </a:t>
            </a:r>
            <a:r>
              <a:rPr lang="en-US" sz="1100" dirty="0" err="1">
                <a:effectLst/>
              </a:rPr>
              <a:t>all’infinito</a:t>
            </a:r>
            <a:r>
              <a:rPr lang="en-US" sz="1100" dirty="0">
                <a:effectLst/>
              </a:rPr>
              <a:t> e </a:t>
            </a:r>
            <a:r>
              <a:rPr lang="en-US" sz="1100" dirty="0" err="1">
                <a:effectLst/>
              </a:rPr>
              <a:t>durante</a:t>
            </a:r>
            <a:r>
              <a:rPr lang="en-US" sz="1100" dirty="0">
                <a:effectLst/>
              </a:rPr>
              <a:t> il </a:t>
            </a:r>
            <a:r>
              <a:rPr lang="en-US" sz="1100" dirty="0" err="1">
                <a:effectLst/>
              </a:rPr>
              <a:t>processo</a:t>
            </a:r>
            <a:r>
              <a:rPr lang="en-US" sz="1100" dirty="0">
                <a:effectLst/>
              </a:rPr>
              <a:t> di </a:t>
            </a:r>
            <a:r>
              <a:rPr lang="en-US" sz="1100" dirty="0" err="1">
                <a:effectLst/>
              </a:rPr>
              <a:t>riciclaggio</a:t>
            </a:r>
            <a:r>
              <a:rPr lang="en-US" sz="1100" dirty="0">
                <a:effectLst/>
              </a:rPr>
              <a:t> non </a:t>
            </a:r>
            <a:r>
              <a:rPr lang="en-US" sz="1100" dirty="0" err="1">
                <a:effectLst/>
              </a:rPr>
              <a:t>perde</a:t>
            </a:r>
            <a:r>
              <a:rPr lang="en-US" sz="1100" dirty="0">
                <a:effectLst/>
              </a:rPr>
              <a:t> </a:t>
            </a:r>
            <a:r>
              <a:rPr lang="en-US" sz="1100" dirty="0" err="1">
                <a:effectLst/>
              </a:rPr>
              <a:t>mai</a:t>
            </a:r>
            <a:r>
              <a:rPr lang="en-US" sz="1100" dirty="0">
                <a:effectLst/>
              </a:rPr>
              <a:t> la </a:t>
            </a:r>
            <a:r>
              <a:rPr lang="en-US" sz="1100" dirty="0" err="1">
                <a:effectLst/>
              </a:rPr>
              <a:t>sua</a:t>
            </a:r>
            <a:r>
              <a:rPr lang="en-US" sz="1100" dirty="0">
                <a:effectLst/>
              </a:rPr>
              <a:t> </a:t>
            </a:r>
            <a:r>
              <a:rPr lang="en-US" sz="1100" dirty="0" err="1">
                <a:effectLst/>
              </a:rPr>
              <a:t>qualità</a:t>
            </a:r>
            <a:r>
              <a:rPr lang="en-US" sz="1100" dirty="0">
                <a:effectLst/>
              </a:rPr>
              <a:t> e la </a:t>
            </a:r>
            <a:r>
              <a:rPr lang="en-US" sz="1100" dirty="0" err="1">
                <a:effectLst/>
              </a:rPr>
              <a:t>sua</a:t>
            </a:r>
            <a:r>
              <a:rPr lang="en-US" sz="1100" dirty="0">
                <a:effectLst/>
              </a:rPr>
              <a:t> </a:t>
            </a:r>
            <a:r>
              <a:rPr lang="en-US" sz="1100" dirty="0" err="1">
                <a:effectLst/>
              </a:rPr>
              <a:t>durezza</a:t>
            </a:r>
            <a:r>
              <a:rPr lang="en-US" sz="1100" dirty="0">
                <a:effectLst/>
              </a:rPr>
              <a:t>.</a:t>
            </a:r>
          </a:p>
          <a:p>
            <a:pPr>
              <a:lnSpc>
                <a:spcPct val="90000"/>
              </a:lnSpc>
            </a:pPr>
            <a:r>
              <a:rPr lang="en-US" sz="1100" dirty="0" err="1">
                <a:effectLst/>
              </a:rPr>
              <a:t>Però</a:t>
            </a:r>
            <a:r>
              <a:rPr lang="en-US" sz="1100" dirty="0">
                <a:effectLst/>
              </a:rPr>
              <a:t> il </a:t>
            </a:r>
            <a:r>
              <a:rPr lang="en-US" sz="1100" dirty="0" err="1">
                <a:effectLst/>
              </a:rPr>
              <a:t>lato</a:t>
            </a:r>
            <a:r>
              <a:rPr lang="en-US" sz="1100" dirty="0">
                <a:effectLst/>
              </a:rPr>
              <a:t> </a:t>
            </a:r>
            <a:r>
              <a:rPr lang="en-US" sz="1100" dirty="0" err="1">
                <a:effectLst/>
              </a:rPr>
              <a:t>negativo</a:t>
            </a:r>
            <a:r>
              <a:rPr lang="en-US" sz="1100" dirty="0">
                <a:effectLst/>
              </a:rPr>
              <a:t> di </a:t>
            </a:r>
            <a:r>
              <a:rPr lang="en-US" sz="1100" dirty="0" err="1">
                <a:effectLst/>
              </a:rPr>
              <a:t>questo</a:t>
            </a:r>
            <a:r>
              <a:rPr lang="en-US" sz="1100" dirty="0">
                <a:effectLst/>
              </a:rPr>
              <a:t> </a:t>
            </a:r>
            <a:r>
              <a:rPr lang="en-US" sz="1100" dirty="0" err="1">
                <a:effectLst/>
              </a:rPr>
              <a:t>elemento</a:t>
            </a:r>
            <a:r>
              <a:rPr lang="en-US" sz="1100" dirty="0">
                <a:effectLst/>
              </a:rPr>
              <a:t> di </a:t>
            </a:r>
            <a:r>
              <a:rPr lang="en-US" sz="1100" dirty="0" err="1">
                <a:effectLst/>
              </a:rPr>
              <a:t>questo</a:t>
            </a:r>
            <a:r>
              <a:rPr lang="en-US" sz="1100" dirty="0">
                <a:effectLst/>
              </a:rPr>
              <a:t> </a:t>
            </a:r>
            <a:r>
              <a:rPr lang="en-US" sz="1100" dirty="0" err="1">
                <a:effectLst/>
              </a:rPr>
              <a:t>progetto</a:t>
            </a:r>
            <a:r>
              <a:rPr lang="en-US" sz="1100" dirty="0">
                <a:effectLst/>
              </a:rPr>
              <a:t>, e </a:t>
            </a:r>
            <a:r>
              <a:rPr lang="en-US" sz="1100" dirty="0" err="1">
                <a:effectLst/>
              </a:rPr>
              <a:t>che</a:t>
            </a:r>
            <a:r>
              <a:rPr lang="en-US" sz="1100" dirty="0">
                <a:effectLst/>
              </a:rPr>
              <a:t>  </a:t>
            </a:r>
            <a:r>
              <a:rPr lang="en-US" sz="1100" dirty="0" err="1">
                <a:effectLst/>
              </a:rPr>
              <a:t>questo</a:t>
            </a:r>
            <a:r>
              <a:rPr lang="en-US" sz="1100" dirty="0">
                <a:effectLst/>
              </a:rPr>
              <a:t> </a:t>
            </a:r>
            <a:r>
              <a:rPr lang="en-US" sz="1100" dirty="0" err="1">
                <a:effectLst/>
              </a:rPr>
              <a:t>tipo</a:t>
            </a:r>
            <a:r>
              <a:rPr lang="en-US" sz="1100" dirty="0">
                <a:effectLst/>
              </a:rPr>
              <a:t> di </a:t>
            </a:r>
            <a:r>
              <a:rPr lang="en-US" sz="1100" dirty="0" err="1">
                <a:effectLst/>
              </a:rPr>
              <a:t>plastica</a:t>
            </a:r>
            <a:r>
              <a:rPr lang="en-US" sz="1100" dirty="0">
                <a:effectLst/>
              </a:rPr>
              <a:t> </a:t>
            </a:r>
            <a:r>
              <a:rPr lang="en-US" sz="1100" dirty="0" err="1">
                <a:effectLst/>
              </a:rPr>
              <a:t>deve</a:t>
            </a:r>
            <a:r>
              <a:rPr lang="en-US" sz="1100" dirty="0">
                <a:effectLst/>
              </a:rPr>
              <a:t> </a:t>
            </a:r>
            <a:r>
              <a:rPr lang="en-US" sz="1100" dirty="0" err="1">
                <a:effectLst/>
              </a:rPr>
              <a:t>essere</a:t>
            </a:r>
            <a:r>
              <a:rPr lang="en-US" sz="1100" dirty="0">
                <a:effectLst/>
              </a:rPr>
              <a:t> </a:t>
            </a:r>
            <a:r>
              <a:rPr lang="en-US" sz="1100" dirty="0" err="1">
                <a:effectLst/>
              </a:rPr>
              <a:t>separato</a:t>
            </a:r>
            <a:r>
              <a:rPr lang="en-US" sz="1100" dirty="0">
                <a:effectLst/>
              </a:rPr>
              <a:t> </a:t>
            </a:r>
            <a:r>
              <a:rPr lang="en-US" sz="1100" dirty="0" err="1">
                <a:effectLst/>
              </a:rPr>
              <a:t>dagli</a:t>
            </a:r>
            <a:r>
              <a:rPr lang="en-US" sz="1100" dirty="0">
                <a:effectLst/>
              </a:rPr>
              <a:t> </a:t>
            </a:r>
            <a:r>
              <a:rPr lang="en-US" sz="1100" dirty="0" err="1">
                <a:effectLst/>
              </a:rPr>
              <a:t>altri</a:t>
            </a:r>
            <a:r>
              <a:rPr lang="en-US" sz="1100" dirty="0">
                <a:effectLst/>
              </a:rPr>
              <a:t> tipi di </a:t>
            </a:r>
            <a:r>
              <a:rPr lang="en-US" sz="1100" dirty="0" err="1">
                <a:effectLst/>
              </a:rPr>
              <a:t>plastica</a:t>
            </a:r>
            <a:r>
              <a:rPr lang="en-US" sz="1100" dirty="0">
                <a:effectLst/>
              </a:rPr>
              <a:t>.</a:t>
            </a:r>
          </a:p>
          <a:p>
            <a:pPr>
              <a:lnSpc>
                <a:spcPct val="90000"/>
              </a:lnSpc>
            </a:pPr>
            <a:r>
              <a:rPr lang="en-US" sz="1100" dirty="0">
                <a:effectLst/>
              </a:rPr>
              <a:t>Il PBTL ha un  </a:t>
            </a:r>
            <a:r>
              <a:rPr lang="en-US" sz="1100" dirty="0" err="1">
                <a:effectLst/>
              </a:rPr>
              <a:t>eccellente</a:t>
            </a:r>
            <a:r>
              <a:rPr lang="en-US" sz="1100" dirty="0">
                <a:effectLst/>
              </a:rPr>
              <a:t> </a:t>
            </a:r>
            <a:r>
              <a:rPr lang="en-US" sz="1100" dirty="0" err="1">
                <a:effectLst/>
              </a:rPr>
              <a:t>resistenza</a:t>
            </a:r>
            <a:r>
              <a:rPr lang="en-US" sz="1100" dirty="0">
                <a:effectLst/>
              </a:rPr>
              <a:t> </a:t>
            </a:r>
            <a:r>
              <a:rPr lang="en-US" sz="1100" dirty="0" err="1">
                <a:effectLst/>
              </a:rPr>
              <a:t>robustezza</a:t>
            </a:r>
            <a:r>
              <a:rPr lang="en-US" sz="1100" dirty="0">
                <a:effectLst/>
              </a:rPr>
              <a:t> e </a:t>
            </a:r>
            <a:r>
              <a:rPr lang="en-US" sz="1100" dirty="0" err="1">
                <a:effectLst/>
              </a:rPr>
              <a:t>stabilità</a:t>
            </a:r>
            <a:r>
              <a:rPr lang="en-US" sz="1100" dirty="0">
                <a:effectLst/>
              </a:rPr>
              <a:t>, è </a:t>
            </a:r>
            <a:r>
              <a:rPr lang="en-US" sz="1100" dirty="0" err="1">
                <a:effectLst/>
              </a:rPr>
              <a:t>stato</a:t>
            </a:r>
            <a:r>
              <a:rPr lang="en-US" sz="1100" dirty="0">
                <a:effectLst/>
              </a:rPr>
              <a:t> </a:t>
            </a:r>
            <a:r>
              <a:rPr lang="en-US" sz="1100" dirty="0" err="1">
                <a:effectLst/>
              </a:rPr>
              <a:t>sperimentato</a:t>
            </a:r>
            <a:r>
              <a:rPr lang="en-US" sz="1100" dirty="0">
                <a:effectLst/>
              </a:rPr>
              <a:t> da </a:t>
            </a:r>
            <a:r>
              <a:rPr lang="en-US" sz="1100" dirty="0" err="1">
                <a:effectLst/>
              </a:rPr>
              <a:t>alcuni</a:t>
            </a:r>
            <a:r>
              <a:rPr lang="en-US" sz="1100" dirty="0">
                <a:effectLst/>
              </a:rPr>
              <a:t> </a:t>
            </a:r>
            <a:r>
              <a:rPr lang="en-US" sz="1100" dirty="0" err="1">
                <a:effectLst/>
              </a:rPr>
              <a:t>esperti</a:t>
            </a:r>
            <a:r>
              <a:rPr lang="en-US" sz="1100" dirty="0">
                <a:effectLst/>
              </a:rPr>
              <a:t> </a:t>
            </a:r>
            <a:r>
              <a:rPr lang="en-US" sz="1100" dirty="0" err="1">
                <a:effectLst/>
              </a:rPr>
              <a:t>tra</a:t>
            </a:r>
            <a:r>
              <a:rPr lang="en-US" sz="1100" dirty="0">
                <a:effectLst/>
              </a:rPr>
              <a:t> cui il </a:t>
            </a:r>
            <a:r>
              <a:rPr lang="en-US" sz="1100" dirty="0" err="1">
                <a:effectLst/>
              </a:rPr>
              <a:t>Dottor</a:t>
            </a:r>
            <a:r>
              <a:rPr lang="en-US" sz="1100" dirty="0">
                <a:effectLst/>
              </a:rPr>
              <a:t> Cen , </a:t>
            </a:r>
            <a:r>
              <a:rPr lang="en-US" sz="1100" dirty="0" err="1">
                <a:effectLst/>
              </a:rPr>
              <a:t>abbiamo</a:t>
            </a:r>
            <a:r>
              <a:rPr lang="en-US" sz="1100" dirty="0">
                <a:effectLst/>
              </a:rPr>
              <a:t> </a:t>
            </a:r>
            <a:r>
              <a:rPr lang="en-US" sz="1100" dirty="0" err="1">
                <a:effectLst/>
              </a:rPr>
              <a:t>scoperto</a:t>
            </a:r>
            <a:r>
              <a:rPr lang="en-US" sz="1100" dirty="0">
                <a:effectLst/>
              </a:rPr>
              <a:t> </a:t>
            </a:r>
            <a:r>
              <a:rPr lang="en-US" sz="1100" dirty="0" err="1">
                <a:effectLst/>
              </a:rPr>
              <a:t>che</a:t>
            </a:r>
            <a:r>
              <a:rPr lang="en-US" sz="1100" dirty="0">
                <a:effectLst/>
              </a:rPr>
              <a:t> </a:t>
            </a:r>
            <a:r>
              <a:rPr lang="en-US" sz="1100" dirty="0" err="1">
                <a:effectLst/>
              </a:rPr>
              <a:t>questo</a:t>
            </a:r>
            <a:r>
              <a:rPr lang="en-US" sz="1100" dirty="0">
                <a:effectLst/>
              </a:rPr>
              <a:t> </a:t>
            </a:r>
            <a:r>
              <a:rPr lang="en-US" sz="1100" dirty="0" err="1">
                <a:effectLst/>
              </a:rPr>
              <a:t>elemento</a:t>
            </a:r>
            <a:r>
              <a:rPr lang="en-US" sz="1100" dirty="0">
                <a:effectLst/>
              </a:rPr>
              <a:t> a temperature elevate, </a:t>
            </a:r>
            <a:r>
              <a:rPr lang="en-US" sz="1100" dirty="0" err="1">
                <a:effectLst/>
              </a:rPr>
              <a:t>intorno</a:t>
            </a:r>
            <a:r>
              <a:rPr lang="en-US" sz="1100" dirty="0">
                <a:effectLst/>
              </a:rPr>
              <a:t> a 100° con </a:t>
            </a:r>
            <a:r>
              <a:rPr lang="en-US" sz="1100" dirty="0" err="1">
                <a:effectLst/>
              </a:rPr>
              <a:t>l’aiuto</a:t>
            </a:r>
            <a:r>
              <a:rPr lang="en-US" sz="1100" dirty="0">
                <a:effectLst/>
              </a:rPr>
              <a:t> di un </a:t>
            </a:r>
            <a:r>
              <a:rPr lang="en-US" sz="1100" dirty="0" err="1">
                <a:effectLst/>
              </a:rPr>
              <a:t>catalizzatore</a:t>
            </a:r>
            <a:r>
              <a:rPr lang="en-US" sz="1100" dirty="0">
                <a:effectLst/>
              </a:rPr>
              <a:t> </a:t>
            </a:r>
            <a:r>
              <a:rPr lang="en-US" sz="1100" dirty="0" err="1">
                <a:effectLst/>
              </a:rPr>
              <a:t>chimico</a:t>
            </a:r>
            <a:r>
              <a:rPr lang="en-US" sz="1100" dirty="0">
                <a:effectLst/>
              </a:rPr>
              <a:t> </a:t>
            </a:r>
            <a:r>
              <a:rPr lang="en-US" sz="1100" dirty="0" err="1">
                <a:effectLst/>
              </a:rPr>
              <a:t>può</a:t>
            </a:r>
            <a:r>
              <a:rPr lang="en-US" sz="1100" dirty="0">
                <a:effectLst/>
              </a:rPr>
              <a:t> </a:t>
            </a:r>
            <a:r>
              <a:rPr lang="en-US" sz="1100" dirty="0" err="1">
                <a:effectLst/>
              </a:rPr>
              <a:t>essere</a:t>
            </a:r>
            <a:r>
              <a:rPr lang="en-US" sz="1100" dirty="0">
                <a:effectLst/>
              </a:rPr>
              <a:t> </a:t>
            </a:r>
            <a:r>
              <a:rPr lang="en-US" sz="1100" dirty="0" err="1">
                <a:effectLst/>
              </a:rPr>
              <a:t>facilmente</a:t>
            </a:r>
            <a:r>
              <a:rPr lang="en-US" sz="1100" dirty="0">
                <a:effectLst/>
              </a:rPr>
              <a:t> </a:t>
            </a:r>
            <a:r>
              <a:rPr lang="en-US" sz="1100" dirty="0" err="1">
                <a:effectLst/>
              </a:rPr>
              <a:t>riciclato</a:t>
            </a:r>
            <a:r>
              <a:rPr lang="en-US" sz="1100" dirty="0">
                <a:effectLst/>
              </a:rPr>
              <a:t>.</a:t>
            </a:r>
          </a:p>
          <a:p>
            <a:pPr>
              <a:lnSpc>
                <a:spcPct val="90000"/>
              </a:lnSpc>
              <a:buFont typeface="Wingdings 3" charset="2"/>
              <a:buChar char=""/>
            </a:pPr>
            <a:endParaRPr lang="en-US" sz="1100" dirty="0"/>
          </a:p>
        </p:txBody>
      </p:sp>
      <p:pic>
        <p:nvPicPr>
          <p:cNvPr id="5" name="Segnaposto immagine 4">
            <a:extLst>
              <a:ext uri="{FF2B5EF4-FFF2-40B4-BE49-F238E27FC236}">
                <a16:creationId xmlns:a16="http://schemas.microsoft.com/office/drawing/2014/main" id="{40D76E42-9A74-4481-A1F9-7BB65450FDA1}"/>
              </a:ext>
            </a:extLst>
          </p:cNvPr>
          <p:cNvPicPr>
            <a:picLocks noGrp="1" noChangeAspect="1"/>
          </p:cNvPicPr>
          <p:nvPr>
            <p:ph type="pic" idx="1"/>
          </p:nvPr>
        </p:nvPicPr>
        <p:blipFill rotWithShape="1">
          <a:blip r:embed="rId7"/>
          <a:srcRect r="4864" b="-4"/>
          <a:stretch/>
        </p:blipFill>
        <p:spPr>
          <a:xfrm>
            <a:off x="7399606" y="1770673"/>
            <a:ext cx="4304714" cy="447772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5679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AutoShape 2">
            <a:extLst>
              <a:ext uri="{FF2B5EF4-FFF2-40B4-BE49-F238E27FC236}">
                <a16:creationId xmlns:a16="http://schemas.microsoft.com/office/drawing/2014/main" id="{81FA0CB2-12F9-4542-B073-3606B0D21E23}"/>
              </a:ext>
            </a:extLst>
          </p:cNvPr>
          <p:cNvSpPr>
            <a:spLocks noGrp="1" noChangeAspect="1" noChangeArrowheads="1"/>
          </p:cNvSpPr>
          <p:nvPr>
            <p:ph type="title"/>
          </p:nvPr>
        </p:nvSpPr>
        <p:spPr bwMode="auto">
          <a:xfrm>
            <a:off x="648930" y="629266"/>
            <a:ext cx="9252154" cy="1223983"/>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t" anchorCtr="0" compatLnSpc="1">
            <a:prstTxWarp prst="textNoShape">
              <a:avLst/>
            </a:prstTxWarp>
            <a:normAutofit/>
          </a:bodyPr>
          <a:lstStyle/>
          <a:p>
            <a:pPr>
              <a:lnSpc>
                <a:spcPct val="90000"/>
              </a:lnSpc>
            </a:pPr>
            <a:r>
              <a:rPr lang="en-US" sz="3900"/>
              <a:t>Rapporti tra le persone</a:t>
            </a:r>
            <a:br>
              <a:rPr lang="en-US" sz="3900"/>
            </a:br>
            <a:endParaRPr lang="en-US" sz="3900"/>
          </a:p>
        </p:txBody>
      </p:sp>
      <p:sp>
        <p:nvSpPr>
          <p:cNvPr id="4" name="Segnaposto testo 3">
            <a:extLst>
              <a:ext uri="{FF2B5EF4-FFF2-40B4-BE49-F238E27FC236}">
                <a16:creationId xmlns:a16="http://schemas.microsoft.com/office/drawing/2014/main" id="{8FC86DB7-E20A-43F7-B135-BD823E06E9BE}"/>
              </a:ext>
            </a:extLst>
          </p:cNvPr>
          <p:cNvSpPr>
            <a:spLocks noGrp="1"/>
          </p:cNvSpPr>
          <p:nvPr>
            <p:ph type="body" sz="half" idx="2"/>
          </p:nvPr>
        </p:nvSpPr>
        <p:spPr>
          <a:xfrm>
            <a:off x="1103311" y="2052214"/>
            <a:ext cx="5803129" cy="4196185"/>
          </a:xfrm>
        </p:spPr>
        <p:txBody>
          <a:bodyPr vert="horz" lIns="91440" tIns="45720" rIns="91440" bIns="45720" rtlCol="0">
            <a:normAutofit/>
          </a:bodyPr>
          <a:lstStyle/>
          <a:p>
            <a:pPr>
              <a:buFont typeface="Wingdings 3" charset="2"/>
              <a:buChar char=""/>
            </a:pPr>
            <a:r>
              <a:rPr lang="en-US">
                <a:effectLst/>
              </a:rPr>
              <a:t> Durante questo periodo così difficile le nostre abitudini e i nostri rapporti con le persone sono cambiati. In particolare noi Ragazzi vivendo attualmente il periodo adolescenziale non è stato molto facile...Pensando che questo è il periodo delle uscite, della spensieratezza e della felicità, Abbiamo dovuto adottare altri metodi  per comunicare tra noi, come videochiamate e social vari. Le videochiamate per quanto possono essere di grande aiuto a livello morale, non possono mai ricompensare le relazioni e le parlate dal vivo. I rapporti tra noi ragazzi hanno subito molte variazioni:  A  livello di socialità hanno influito tanto, variando la nostra quotidianità e in alcuni casi  la perdita di alcune amicizie. Per esempio alcune volte una semplice passeggiata con un'amico\a  a livello psicologico aiutava molto per  svagare la mente da problemi famigliari o dallo studio. Rimanendo tutti i giorni a casa, all'interno della famiglia può essere un'occasione perfetta per riallacciare i rapporti con un fratello o una sorella o con  i genitori che possibilmente prima non si aveva.</a:t>
            </a:r>
          </a:p>
          <a:p>
            <a:pPr>
              <a:buFont typeface="Wingdings 3" charset="2"/>
              <a:buChar char=""/>
            </a:pPr>
            <a:endParaRPr lang="en-US"/>
          </a:p>
        </p:txBody>
      </p:sp>
      <p:pic>
        <p:nvPicPr>
          <p:cNvPr id="6" name="Segnaposto immagine 5" descr="Immagine che contiene testo, clipart&#10;&#10;Descrizione generata automaticamente">
            <a:extLst>
              <a:ext uri="{FF2B5EF4-FFF2-40B4-BE49-F238E27FC236}">
                <a16:creationId xmlns:a16="http://schemas.microsoft.com/office/drawing/2014/main" id="{ED49FB8C-8B54-4588-A88E-132982839E03}"/>
              </a:ext>
            </a:extLst>
          </p:cNvPr>
          <p:cNvPicPr>
            <a:picLocks noGrp="1" noChangeAspect="1"/>
          </p:cNvPicPr>
          <p:nvPr>
            <p:ph type="pic" idx="1"/>
          </p:nvPr>
        </p:nvPicPr>
        <p:blipFill rotWithShape="1">
          <a:blip r:embed="rId7"/>
          <a:srcRect l="23019" r="31036" b="1"/>
          <a:stretch/>
        </p:blipFill>
        <p:spPr>
          <a:xfrm>
            <a:off x="7129670" y="1351723"/>
            <a:ext cx="4651513" cy="489667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16429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3" name="Picture 4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4" name="Picture 48">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5" name="Oval 50">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6" name="Picture 52">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7" name="Picture 54">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8" name="Rectangle 5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tolo 4">
            <a:extLst>
              <a:ext uri="{FF2B5EF4-FFF2-40B4-BE49-F238E27FC236}">
                <a16:creationId xmlns:a16="http://schemas.microsoft.com/office/drawing/2014/main" id="{8DE8947C-5597-4FCC-B661-5DD5B5F400CC}"/>
              </a:ext>
            </a:extLst>
          </p:cNvPr>
          <p:cNvSpPr>
            <a:spLocks noGrp="1"/>
          </p:cNvSpPr>
          <p:nvPr>
            <p:ph type="title"/>
          </p:nvPr>
        </p:nvSpPr>
        <p:spPr>
          <a:xfrm>
            <a:off x="648930" y="629266"/>
            <a:ext cx="4795482" cy="1641987"/>
          </a:xfrm>
        </p:spPr>
        <p:txBody>
          <a:bodyPr vert="horz" lIns="91440" tIns="45720" rIns="91440" bIns="45720" rtlCol="0" anchor="t">
            <a:normAutofit/>
          </a:bodyPr>
          <a:lstStyle/>
          <a:p>
            <a:r>
              <a:rPr lang="en-US" sz="4200"/>
              <a:t>Le zoonosi</a:t>
            </a:r>
          </a:p>
        </p:txBody>
      </p:sp>
      <p:pic>
        <p:nvPicPr>
          <p:cNvPr id="8" name="Segnaposto immagine 7">
            <a:extLst>
              <a:ext uri="{FF2B5EF4-FFF2-40B4-BE49-F238E27FC236}">
                <a16:creationId xmlns:a16="http://schemas.microsoft.com/office/drawing/2014/main" id="{20CFC7E9-EFF0-41A4-891D-C22DDF6C3AB7}"/>
              </a:ext>
            </a:extLst>
          </p:cNvPr>
          <p:cNvPicPr>
            <a:picLocks noGrp="1" noChangeAspect="1"/>
          </p:cNvPicPr>
          <p:nvPr>
            <p:ph type="pic" idx="1"/>
          </p:nvPr>
        </p:nvPicPr>
        <p:blipFill rotWithShape="1">
          <a:blip r:embed="rId7"/>
          <a:srcRect l="3502" r="5287"/>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69" name="Rectangle 5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egnaposto testo 6">
            <a:extLst>
              <a:ext uri="{FF2B5EF4-FFF2-40B4-BE49-F238E27FC236}">
                <a16:creationId xmlns:a16="http://schemas.microsoft.com/office/drawing/2014/main" id="{0FB2AE0A-E07F-445C-A7AC-35684F664E35}"/>
              </a:ext>
            </a:extLst>
          </p:cNvPr>
          <p:cNvSpPr>
            <a:spLocks noGrp="1"/>
          </p:cNvSpPr>
          <p:nvPr>
            <p:ph type="body" sz="half" idx="2"/>
          </p:nvPr>
        </p:nvSpPr>
        <p:spPr>
          <a:xfrm>
            <a:off x="647701" y="2438401"/>
            <a:ext cx="4797256" cy="3809998"/>
          </a:xfrm>
        </p:spPr>
        <p:txBody>
          <a:bodyPr vert="horz" lIns="91440" tIns="45720" rIns="91440" bIns="45720" rtlCol="0">
            <a:normAutofit/>
          </a:bodyPr>
          <a:lstStyle/>
          <a:p>
            <a:r>
              <a:rPr lang="en-US" dirty="0">
                <a:effectLst/>
              </a:rPr>
              <a:t>Le </a:t>
            </a:r>
            <a:r>
              <a:rPr lang="en-US" dirty="0" err="1">
                <a:effectLst/>
              </a:rPr>
              <a:t>zoonosi</a:t>
            </a:r>
            <a:r>
              <a:rPr lang="en-US" dirty="0">
                <a:effectLst/>
              </a:rPr>
              <a:t> </a:t>
            </a:r>
            <a:r>
              <a:rPr lang="en-US" dirty="0" err="1">
                <a:effectLst/>
              </a:rPr>
              <a:t>sono</a:t>
            </a:r>
            <a:r>
              <a:rPr lang="en-US" dirty="0">
                <a:effectLst/>
              </a:rPr>
              <a:t> </a:t>
            </a:r>
            <a:r>
              <a:rPr lang="en-US" dirty="0" err="1">
                <a:effectLst/>
              </a:rPr>
              <a:t>infezioni</a:t>
            </a:r>
            <a:r>
              <a:rPr lang="en-US" dirty="0">
                <a:effectLst/>
              </a:rPr>
              <a:t> o </a:t>
            </a:r>
            <a:r>
              <a:rPr lang="en-US" dirty="0" err="1">
                <a:effectLst/>
              </a:rPr>
              <a:t>malattie</a:t>
            </a:r>
            <a:r>
              <a:rPr lang="en-US" dirty="0">
                <a:effectLst/>
              </a:rPr>
              <a:t> </a:t>
            </a:r>
            <a:r>
              <a:rPr lang="en-US" dirty="0" err="1">
                <a:effectLst/>
              </a:rPr>
              <a:t>che</a:t>
            </a:r>
            <a:r>
              <a:rPr lang="en-US" dirty="0">
                <a:effectLst/>
              </a:rPr>
              <a:t> </a:t>
            </a:r>
            <a:r>
              <a:rPr lang="en-US" dirty="0" err="1">
                <a:effectLst/>
              </a:rPr>
              <a:t>possono</a:t>
            </a:r>
            <a:r>
              <a:rPr lang="en-US" dirty="0">
                <a:effectLst/>
              </a:rPr>
              <a:t> </a:t>
            </a:r>
            <a:r>
              <a:rPr lang="en-US" dirty="0" err="1">
                <a:effectLst/>
              </a:rPr>
              <a:t>essere</a:t>
            </a:r>
            <a:r>
              <a:rPr lang="en-US" dirty="0">
                <a:effectLst/>
              </a:rPr>
              <a:t> </a:t>
            </a:r>
            <a:r>
              <a:rPr lang="en-US" dirty="0" err="1">
                <a:effectLst/>
              </a:rPr>
              <a:t>trasmesse</a:t>
            </a:r>
            <a:r>
              <a:rPr lang="en-US" dirty="0">
                <a:effectLst/>
              </a:rPr>
              <a:t> </a:t>
            </a:r>
            <a:r>
              <a:rPr lang="en-US" dirty="0" err="1">
                <a:effectLst/>
              </a:rPr>
              <a:t>direttamente</a:t>
            </a:r>
            <a:r>
              <a:rPr lang="en-US" dirty="0">
                <a:effectLst/>
              </a:rPr>
              <a:t> o </a:t>
            </a:r>
            <a:r>
              <a:rPr lang="en-US" dirty="0" err="1">
                <a:effectLst/>
              </a:rPr>
              <a:t>indirettamente</a:t>
            </a:r>
            <a:r>
              <a:rPr lang="en-US" dirty="0">
                <a:effectLst/>
              </a:rPr>
              <a:t> </a:t>
            </a:r>
            <a:r>
              <a:rPr lang="en-US" dirty="0" err="1">
                <a:effectLst/>
              </a:rPr>
              <a:t>tra</a:t>
            </a:r>
            <a:r>
              <a:rPr lang="en-US" dirty="0">
                <a:effectLst/>
              </a:rPr>
              <a:t> </a:t>
            </a:r>
            <a:r>
              <a:rPr lang="en-US" dirty="0" err="1">
                <a:effectLst/>
              </a:rPr>
              <a:t>gli</a:t>
            </a:r>
            <a:r>
              <a:rPr lang="en-US" dirty="0">
                <a:effectLst/>
              </a:rPr>
              <a:t> </a:t>
            </a:r>
            <a:r>
              <a:rPr lang="en-US" dirty="0" err="1">
                <a:effectLst/>
              </a:rPr>
              <a:t>animali</a:t>
            </a:r>
            <a:r>
              <a:rPr lang="en-US" dirty="0">
                <a:effectLst/>
              </a:rPr>
              <a:t> e </a:t>
            </a:r>
            <a:r>
              <a:rPr lang="en-US" dirty="0" err="1">
                <a:effectLst/>
              </a:rPr>
              <a:t>l'uomo</a:t>
            </a:r>
            <a:r>
              <a:rPr lang="en-US" dirty="0">
                <a:effectLst/>
              </a:rPr>
              <a:t>, ad </a:t>
            </a:r>
            <a:r>
              <a:rPr lang="en-US" dirty="0" err="1">
                <a:effectLst/>
              </a:rPr>
              <a:t>esempio</a:t>
            </a:r>
            <a:r>
              <a:rPr lang="en-US" dirty="0">
                <a:effectLst/>
              </a:rPr>
              <a:t> </a:t>
            </a:r>
            <a:r>
              <a:rPr lang="en-US" dirty="0" err="1">
                <a:effectLst/>
              </a:rPr>
              <a:t>attraverso</a:t>
            </a:r>
            <a:r>
              <a:rPr lang="en-US" dirty="0">
                <a:effectLst/>
              </a:rPr>
              <a:t> il </a:t>
            </a:r>
            <a:r>
              <a:rPr lang="en-US" dirty="0" err="1">
                <a:effectLst/>
              </a:rPr>
              <a:t>consumo</a:t>
            </a:r>
            <a:r>
              <a:rPr lang="en-US" dirty="0">
                <a:effectLst/>
              </a:rPr>
              <a:t> di </a:t>
            </a:r>
            <a:r>
              <a:rPr lang="en-US" dirty="0" err="1">
                <a:effectLst/>
              </a:rPr>
              <a:t>alimenti</a:t>
            </a:r>
            <a:r>
              <a:rPr lang="en-US" dirty="0">
                <a:effectLst/>
              </a:rPr>
              <a:t> </a:t>
            </a:r>
            <a:r>
              <a:rPr lang="en-US" dirty="0" err="1">
                <a:effectLst/>
              </a:rPr>
              <a:t>contaminati</a:t>
            </a:r>
            <a:r>
              <a:rPr lang="en-US" dirty="0">
                <a:effectLst/>
              </a:rPr>
              <a:t> o il </a:t>
            </a:r>
            <a:r>
              <a:rPr lang="en-US" dirty="0" err="1">
                <a:effectLst/>
              </a:rPr>
              <a:t>contatto</a:t>
            </a:r>
            <a:r>
              <a:rPr lang="en-US" dirty="0">
                <a:effectLst/>
              </a:rPr>
              <a:t> con </a:t>
            </a:r>
            <a:r>
              <a:rPr lang="en-US" dirty="0" err="1">
                <a:effectLst/>
              </a:rPr>
              <a:t>animali</a:t>
            </a:r>
            <a:r>
              <a:rPr lang="en-US" dirty="0">
                <a:effectLst/>
              </a:rPr>
              <a:t> </a:t>
            </a:r>
            <a:r>
              <a:rPr lang="en-US" dirty="0" err="1">
                <a:effectLst/>
              </a:rPr>
              <a:t>infetti</a:t>
            </a:r>
            <a:r>
              <a:rPr lang="en-US" dirty="0">
                <a:effectLst/>
              </a:rPr>
              <a:t>. </a:t>
            </a:r>
            <a:r>
              <a:rPr lang="en-US" dirty="0"/>
              <a:t>Le </a:t>
            </a:r>
            <a:r>
              <a:rPr lang="en-US" dirty="0" err="1"/>
              <a:t>zoonosi</a:t>
            </a:r>
            <a:r>
              <a:rPr lang="en-US" dirty="0"/>
              <a:t> </a:t>
            </a:r>
            <a:r>
              <a:rPr lang="en-US" dirty="0" err="1"/>
              <a:t>posso</a:t>
            </a:r>
            <a:r>
              <a:rPr lang="en-US" dirty="0"/>
              <a:t> </a:t>
            </a:r>
            <a:r>
              <a:rPr lang="en-US" dirty="0" err="1"/>
              <a:t>essere</a:t>
            </a:r>
            <a:r>
              <a:rPr lang="en-US" dirty="0"/>
              <a:t> </a:t>
            </a:r>
            <a:r>
              <a:rPr lang="en-US" dirty="0" err="1"/>
              <a:t>contratte</a:t>
            </a:r>
            <a:r>
              <a:rPr lang="en-US" dirty="0"/>
              <a:t> </a:t>
            </a:r>
            <a:r>
              <a:rPr lang="en-US" dirty="0" err="1"/>
              <a:t>anche</a:t>
            </a:r>
            <a:r>
              <a:rPr lang="en-US" dirty="0"/>
              <a:t> </a:t>
            </a:r>
            <a:r>
              <a:rPr lang="en-US" dirty="0" err="1"/>
              <a:t>dall’uomo</a:t>
            </a:r>
            <a:r>
              <a:rPr lang="en-US" dirty="0"/>
              <a:t> </a:t>
            </a:r>
            <a:r>
              <a:rPr lang="en-US" dirty="0" err="1"/>
              <a:t>attraverso</a:t>
            </a:r>
            <a:r>
              <a:rPr lang="en-US" dirty="0"/>
              <a:t> </a:t>
            </a:r>
            <a:r>
              <a:rPr lang="en-US" dirty="0" err="1"/>
              <a:t>l’ingerimento</a:t>
            </a:r>
            <a:r>
              <a:rPr lang="en-US" dirty="0"/>
              <a:t> di carne o </a:t>
            </a:r>
            <a:r>
              <a:rPr lang="en-US" dirty="0" err="1"/>
              <a:t>prodotti</a:t>
            </a:r>
            <a:r>
              <a:rPr lang="en-US" dirty="0"/>
              <a:t> </a:t>
            </a:r>
            <a:r>
              <a:rPr lang="en-US" dirty="0" err="1"/>
              <a:t>provenienti</a:t>
            </a:r>
            <a:r>
              <a:rPr lang="en-US" dirty="0"/>
              <a:t> da </a:t>
            </a:r>
            <a:r>
              <a:rPr lang="en-US" dirty="0" err="1"/>
              <a:t>animali</a:t>
            </a:r>
            <a:r>
              <a:rPr lang="en-US" dirty="0"/>
              <a:t> </a:t>
            </a:r>
            <a:r>
              <a:rPr lang="en-US" dirty="0" err="1"/>
              <a:t>infetti</a:t>
            </a:r>
            <a:r>
              <a:rPr lang="en-US" dirty="0"/>
              <a:t>. </a:t>
            </a:r>
          </a:p>
          <a:p>
            <a:r>
              <a:rPr lang="en-US" dirty="0" err="1"/>
              <a:t>Alcuni</a:t>
            </a:r>
            <a:r>
              <a:rPr lang="en-US" dirty="0"/>
              <a:t> </a:t>
            </a:r>
            <a:r>
              <a:rPr lang="en-US" dirty="0" err="1"/>
              <a:t>esempi</a:t>
            </a:r>
            <a:r>
              <a:rPr lang="en-US" dirty="0"/>
              <a:t> di </a:t>
            </a:r>
            <a:r>
              <a:rPr lang="en-US" dirty="0" err="1"/>
              <a:t>zoonosi</a:t>
            </a:r>
            <a:r>
              <a:rPr lang="en-US" dirty="0"/>
              <a:t>: salmonella, </a:t>
            </a:r>
            <a:r>
              <a:rPr lang="en-US" dirty="0" err="1"/>
              <a:t>rabbia</a:t>
            </a:r>
            <a:r>
              <a:rPr lang="en-US" dirty="0"/>
              <a:t> </a:t>
            </a:r>
            <a:r>
              <a:rPr lang="en-US" dirty="0" err="1"/>
              <a:t>brucellosi</a:t>
            </a:r>
            <a:r>
              <a:rPr lang="en-US" dirty="0"/>
              <a:t> </a:t>
            </a:r>
            <a:r>
              <a:rPr lang="en-US" dirty="0" err="1"/>
              <a:t>ecc</a:t>
            </a:r>
            <a:r>
              <a:rPr lang="en-US" dirty="0"/>
              <a:t>…</a:t>
            </a:r>
          </a:p>
        </p:txBody>
      </p:sp>
    </p:spTree>
    <p:extLst>
      <p:ext uri="{BB962C8B-B14F-4D97-AF65-F5344CB8AC3E}">
        <p14:creationId xmlns:p14="http://schemas.microsoft.com/office/powerpoint/2010/main" val="343872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57F83F56-D744-46E0-850B-7026196A91C8}"/>
              </a:ext>
            </a:extLst>
          </p:cNvPr>
          <p:cNvSpPr>
            <a:spLocks noGrp="1"/>
          </p:cNvSpPr>
          <p:nvPr>
            <p:ph type="title"/>
          </p:nvPr>
        </p:nvSpPr>
        <p:spPr>
          <a:xfrm>
            <a:off x="1632307" y="553993"/>
            <a:ext cx="9252154" cy="1223983"/>
          </a:xfrm>
        </p:spPr>
        <p:txBody>
          <a:bodyPr vert="horz" lIns="91440" tIns="45720" rIns="91440" bIns="45720" rtlCol="0" anchor="t">
            <a:normAutofit/>
          </a:bodyPr>
          <a:lstStyle/>
          <a:p>
            <a:pPr>
              <a:lnSpc>
                <a:spcPct val="90000"/>
              </a:lnSpc>
            </a:pPr>
            <a:r>
              <a:rPr lang="en-US" sz="3900" dirty="0" err="1">
                <a:effectLst/>
              </a:rPr>
              <a:t>Encefalopatia</a:t>
            </a:r>
            <a:r>
              <a:rPr lang="en-US" sz="3900" dirty="0">
                <a:effectLst/>
              </a:rPr>
              <a:t> </a:t>
            </a:r>
            <a:r>
              <a:rPr lang="en-US" sz="3900" dirty="0" err="1">
                <a:effectLst/>
              </a:rPr>
              <a:t>spongiforme</a:t>
            </a:r>
            <a:r>
              <a:rPr lang="en-US" sz="3900" dirty="0">
                <a:effectLst/>
              </a:rPr>
              <a:t> bovina</a:t>
            </a:r>
            <a:br>
              <a:rPr lang="en-US" sz="3900" dirty="0">
                <a:effectLst/>
              </a:rPr>
            </a:br>
            <a:endParaRPr lang="en-US" sz="3900" dirty="0"/>
          </a:p>
        </p:txBody>
      </p:sp>
      <p:sp>
        <p:nvSpPr>
          <p:cNvPr id="4" name="Segnaposto testo 3">
            <a:extLst>
              <a:ext uri="{FF2B5EF4-FFF2-40B4-BE49-F238E27FC236}">
                <a16:creationId xmlns:a16="http://schemas.microsoft.com/office/drawing/2014/main" id="{F12BF4BB-E97C-483C-8132-67F49307A578}"/>
              </a:ext>
            </a:extLst>
          </p:cNvPr>
          <p:cNvSpPr>
            <a:spLocks noGrp="1"/>
          </p:cNvSpPr>
          <p:nvPr>
            <p:ph type="body" sz="half" idx="2"/>
          </p:nvPr>
        </p:nvSpPr>
        <p:spPr>
          <a:xfrm>
            <a:off x="1103311" y="2052214"/>
            <a:ext cx="4338409" cy="4196185"/>
          </a:xfrm>
        </p:spPr>
        <p:txBody>
          <a:bodyPr vert="horz" lIns="91440" tIns="45720" rIns="91440" bIns="45720" rtlCol="0">
            <a:normAutofit/>
          </a:bodyPr>
          <a:lstStyle/>
          <a:p>
            <a:pPr>
              <a:buFont typeface="Wingdings 3" charset="2"/>
              <a:buChar char=""/>
            </a:pPr>
            <a:r>
              <a:rPr lang="en-US" sz="1600" dirty="0">
                <a:effectLst/>
              </a:rPr>
              <a:t>La </a:t>
            </a:r>
            <a:r>
              <a:rPr lang="en-US" sz="1600" dirty="0" err="1">
                <a:effectLst/>
              </a:rPr>
              <a:t>diffusione</a:t>
            </a:r>
            <a:r>
              <a:rPr lang="en-US" sz="1600" dirty="0">
                <a:effectLst/>
              </a:rPr>
              <a:t> </a:t>
            </a:r>
            <a:r>
              <a:rPr lang="en-US" sz="1600" dirty="0" err="1">
                <a:effectLst/>
              </a:rPr>
              <a:t>della</a:t>
            </a:r>
            <a:r>
              <a:rPr lang="en-US" sz="1600" dirty="0">
                <a:effectLst/>
              </a:rPr>
              <a:t> </a:t>
            </a:r>
            <a:r>
              <a:rPr lang="en-US" sz="1600" dirty="0" err="1">
                <a:effectLst/>
              </a:rPr>
              <a:t>malattia</a:t>
            </a:r>
            <a:r>
              <a:rPr lang="en-US" sz="1600" dirty="0">
                <a:effectLst/>
              </a:rPr>
              <a:t> era </a:t>
            </a:r>
            <a:r>
              <a:rPr lang="en-US" sz="1600" dirty="0" err="1">
                <a:effectLst/>
              </a:rPr>
              <a:t>dovuta</a:t>
            </a:r>
            <a:r>
              <a:rPr lang="en-US" sz="1600" dirty="0">
                <a:effectLst/>
              </a:rPr>
              <a:t>, </a:t>
            </a:r>
            <a:r>
              <a:rPr lang="en-US" sz="1600" dirty="0" err="1">
                <a:effectLst/>
              </a:rPr>
              <a:t>più</a:t>
            </a:r>
            <a:r>
              <a:rPr lang="en-US" sz="1600" dirty="0">
                <a:effectLst/>
              </a:rPr>
              <a:t> </a:t>
            </a:r>
            <a:r>
              <a:rPr lang="en-US" sz="1600" dirty="0" err="1">
                <a:effectLst/>
              </a:rPr>
              <a:t>che</a:t>
            </a:r>
            <a:r>
              <a:rPr lang="en-US" sz="1600" dirty="0">
                <a:effectLst/>
              </a:rPr>
              <a:t> </a:t>
            </a:r>
            <a:r>
              <a:rPr lang="en-US" sz="1600" dirty="0" err="1">
                <a:effectLst/>
              </a:rPr>
              <a:t>all'uso</a:t>
            </a:r>
            <a:r>
              <a:rPr lang="en-US" sz="1600" dirty="0">
                <a:effectLst/>
              </a:rPr>
              <a:t> di </a:t>
            </a:r>
            <a:r>
              <a:rPr lang="en-US" sz="1600" dirty="0" err="1">
                <a:effectLst/>
              </a:rPr>
              <a:t>farine</a:t>
            </a:r>
            <a:r>
              <a:rPr lang="en-US" sz="1600" dirty="0">
                <a:effectLst/>
              </a:rPr>
              <a:t> di carne, a </a:t>
            </a:r>
            <a:r>
              <a:rPr lang="en-US" sz="1600" dirty="0" err="1">
                <a:effectLst/>
              </a:rPr>
              <a:t>modifiche</a:t>
            </a:r>
            <a:r>
              <a:rPr lang="en-US" sz="1600" dirty="0">
                <a:effectLst/>
              </a:rPr>
              <a:t> </a:t>
            </a:r>
            <a:r>
              <a:rPr lang="en-US" sz="1600" dirty="0" err="1">
                <a:effectLst/>
              </a:rPr>
              <a:t>nel</a:t>
            </a:r>
            <a:r>
              <a:rPr lang="en-US" sz="1600" dirty="0">
                <a:effectLst/>
              </a:rPr>
              <a:t> </a:t>
            </a:r>
            <a:r>
              <a:rPr lang="en-US" sz="1600" dirty="0" err="1">
                <a:effectLst/>
              </a:rPr>
              <a:t>processo</a:t>
            </a:r>
            <a:r>
              <a:rPr lang="en-US" sz="1600" dirty="0">
                <a:effectLst/>
              </a:rPr>
              <a:t> di </a:t>
            </a:r>
            <a:r>
              <a:rPr lang="en-US" sz="1600" dirty="0" err="1">
                <a:effectLst/>
              </a:rPr>
              <a:t>produzione</a:t>
            </a:r>
            <a:r>
              <a:rPr lang="en-US" sz="1600" dirty="0">
                <a:effectLst/>
              </a:rPr>
              <a:t> </a:t>
            </a:r>
            <a:r>
              <a:rPr lang="en-US" sz="1600" dirty="0" err="1">
                <a:effectLst/>
              </a:rPr>
              <a:t>delle</a:t>
            </a:r>
            <a:r>
              <a:rPr lang="en-US" sz="1600" dirty="0">
                <a:effectLst/>
              </a:rPr>
              <a:t> </a:t>
            </a:r>
            <a:r>
              <a:rPr lang="en-US" sz="1600" dirty="0" err="1">
                <a:effectLst/>
              </a:rPr>
              <a:t>stesse</a:t>
            </a:r>
            <a:r>
              <a:rPr lang="en-US" sz="1600" dirty="0">
                <a:effectLst/>
              </a:rPr>
              <a:t>: per </a:t>
            </a:r>
            <a:r>
              <a:rPr lang="en-US" sz="1600" dirty="0" err="1">
                <a:effectLst/>
              </a:rPr>
              <a:t>eliminare</a:t>
            </a:r>
            <a:r>
              <a:rPr lang="en-US" sz="1600" dirty="0">
                <a:effectLst/>
              </a:rPr>
              <a:t> </a:t>
            </a:r>
            <a:r>
              <a:rPr lang="en-US" sz="1600" dirty="0" err="1">
                <a:effectLst/>
              </a:rPr>
              <a:t>l'eccesso</a:t>
            </a:r>
            <a:r>
              <a:rPr lang="en-US" sz="1600" dirty="0">
                <a:effectLst/>
              </a:rPr>
              <a:t> di </a:t>
            </a:r>
            <a:r>
              <a:rPr lang="en-US" sz="1600" dirty="0" err="1">
                <a:effectLst/>
              </a:rPr>
              <a:t>grassi</a:t>
            </a:r>
            <a:r>
              <a:rPr lang="en-US" sz="1600" dirty="0">
                <a:effectLst/>
              </a:rPr>
              <a:t> </a:t>
            </a:r>
            <a:r>
              <a:rPr lang="en-US" sz="1600" dirty="0" err="1">
                <a:effectLst/>
              </a:rPr>
              <a:t>si</a:t>
            </a:r>
            <a:r>
              <a:rPr lang="en-US" sz="1600" dirty="0">
                <a:effectLst/>
              </a:rPr>
              <a:t> </a:t>
            </a:r>
            <a:r>
              <a:rPr lang="en-US" sz="1600" dirty="0" err="1">
                <a:effectLst/>
              </a:rPr>
              <a:t>usavano</a:t>
            </a:r>
            <a:r>
              <a:rPr lang="en-US" sz="1600" dirty="0">
                <a:effectLst/>
              </a:rPr>
              <a:t>, </a:t>
            </a:r>
            <a:r>
              <a:rPr lang="en-US" sz="1600" dirty="0" err="1">
                <a:effectLst/>
              </a:rPr>
              <a:t>infatti</a:t>
            </a:r>
            <a:r>
              <a:rPr lang="en-US" sz="1600" dirty="0">
                <a:effectLst/>
              </a:rPr>
              <a:t>, </a:t>
            </a:r>
            <a:r>
              <a:rPr lang="en-US" sz="1600" dirty="0" err="1">
                <a:effectLst/>
              </a:rPr>
              <a:t>dei</a:t>
            </a:r>
            <a:r>
              <a:rPr lang="en-US" sz="1600" dirty="0">
                <a:effectLst/>
              </a:rPr>
              <a:t> </a:t>
            </a:r>
            <a:r>
              <a:rPr lang="en-US" sz="1600" dirty="0" err="1">
                <a:effectLst/>
              </a:rPr>
              <a:t>solventi</a:t>
            </a:r>
            <a:r>
              <a:rPr lang="en-US" sz="1600" dirty="0">
                <a:effectLst/>
              </a:rPr>
              <a:t> </a:t>
            </a:r>
            <a:r>
              <a:rPr lang="en-US" sz="1600" dirty="0" err="1">
                <a:effectLst/>
              </a:rPr>
              <a:t>potenzialmente</a:t>
            </a:r>
            <a:r>
              <a:rPr lang="en-US" sz="1600" dirty="0">
                <a:effectLst/>
              </a:rPr>
              <a:t> </a:t>
            </a:r>
            <a:r>
              <a:rPr lang="en-US" sz="1600" dirty="0" err="1">
                <a:effectLst/>
              </a:rPr>
              <a:t>pericolosi</a:t>
            </a:r>
            <a:r>
              <a:rPr lang="en-US" sz="1600" dirty="0">
                <a:effectLst/>
              </a:rPr>
              <a:t> e </a:t>
            </a:r>
            <a:r>
              <a:rPr lang="en-US" sz="1600" dirty="0" err="1">
                <a:effectLst/>
              </a:rPr>
              <a:t>cancerogeni</a:t>
            </a:r>
            <a:r>
              <a:rPr lang="en-US" sz="1600" dirty="0">
                <a:effectLst/>
              </a:rPr>
              <a:t>.</a:t>
            </a:r>
          </a:p>
          <a:p>
            <a:pPr>
              <a:buFont typeface="Wingdings 3" charset="2"/>
              <a:buChar char=""/>
            </a:pPr>
            <a:r>
              <a:rPr lang="en-US" sz="1600" dirty="0" err="1">
                <a:effectLst/>
              </a:rPr>
              <a:t>L'encefalopatia</a:t>
            </a:r>
            <a:r>
              <a:rPr lang="en-US" sz="1600" dirty="0">
                <a:effectLst/>
              </a:rPr>
              <a:t> </a:t>
            </a:r>
            <a:r>
              <a:rPr lang="en-US" sz="1600" dirty="0" err="1">
                <a:effectLst/>
              </a:rPr>
              <a:t>spongiforme</a:t>
            </a:r>
            <a:r>
              <a:rPr lang="en-US" sz="1600" dirty="0">
                <a:effectLst/>
              </a:rPr>
              <a:t> bovina (BSE), </a:t>
            </a:r>
            <a:r>
              <a:rPr lang="en-US" sz="1600" dirty="0" err="1">
                <a:effectLst/>
              </a:rPr>
              <a:t>anche</a:t>
            </a:r>
            <a:r>
              <a:rPr lang="en-US" sz="1600" dirty="0">
                <a:effectLst/>
              </a:rPr>
              <a:t> </a:t>
            </a:r>
            <a:r>
              <a:rPr lang="en-US" sz="1600" dirty="0" err="1">
                <a:effectLst/>
              </a:rPr>
              <a:t>detta</a:t>
            </a:r>
            <a:r>
              <a:rPr lang="en-US" sz="1600" dirty="0">
                <a:effectLst/>
              </a:rPr>
              <a:t> «</a:t>
            </a:r>
            <a:r>
              <a:rPr lang="en-US" sz="1600" dirty="0" err="1"/>
              <a:t>m</a:t>
            </a:r>
            <a:r>
              <a:rPr lang="en-US" sz="1600" dirty="0" err="1">
                <a:effectLst/>
              </a:rPr>
              <a:t>ucca</a:t>
            </a:r>
            <a:r>
              <a:rPr lang="en-US" sz="1600" dirty="0">
                <a:effectLst/>
              </a:rPr>
              <a:t> </a:t>
            </a:r>
            <a:r>
              <a:rPr lang="en-US" sz="1600" dirty="0" err="1">
                <a:effectLst/>
              </a:rPr>
              <a:t>pazza</a:t>
            </a:r>
            <a:r>
              <a:rPr lang="en-US" sz="1600" dirty="0">
                <a:effectLst/>
              </a:rPr>
              <a:t>», è una </a:t>
            </a:r>
            <a:r>
              <a:rPr lang="en-US" sz="1600" dirty="0" err="1">
                <a:effectLst/>
              </a:rPr>
              <a:t>malattia</a:t>
            </a:r>
            <a:r>
              <a:rPr lang="en-US" sz="1600" dirty="0">
                <a:effectLst/>
              </a:rPr>
              <a:t> </a:t>
            </a:r>
            <a:r>
              <a:rPr lang="en-US" sz="1600" dirty="0" err="1">
                <a:effectLst/>
              </a:rPr>
              <a:t>neurologica</a:t>
            </a:r>
            <a:r>
              <a:rPr lang="en-US" sz="1600" dirty="0">
                <a:effectLst/>
              </a:rPr>
              <a:t> </a:t>
            </a:r>
            <a:r>
              <a:rPr lang="en-US" sz="1600" dirty="0" err="1">
                <a:effectLst/>
              </a:rPr>
              <a:t>cronica</a:t>
            </a:r>
            <a:r>
              <a:rPr lang="en-US" sz="1600" dirty="0">
                <a:effectLst/>
              </a:rPr>
              <a:t> </a:t>
            </a:r>
            <a:r>
              <a:rPr lang="en-US" sz="1600" dirty="0" err="1">
                <a:effectLst/>
              </a:rPr>
              <a:t>che</a:t>
            </a:r>
            <a:r>
              <a:rPr lang="en-US" sz="1600" dirty="0">
                <a:effectLst/>
              </a:rPr>
              <a:t> </a:t>
            </a:r>
            <a:r>
              <a:rPr lang="en-US" sz="1600" dirty="0" err="1">
                <a:effectLst/>
              </a:rPr>
              <a:t>colpiva</a:t>
            </a:r>
            <a:r>
              <a:rPr lang="en-US" sz="1600" dirty="0">
                <a:effectLst/>
              </a:rPr>
              <a:t> </a:t>
            </a:r>
            <a:r>
              <a:rPr lang="en-US" sz="1600" dirty="0" err="1">
                <a:effectLst/>
              </a:rPr>
              <a:t>i</a:t>
            </a:r>
            <a:r>
              <a:rPr lang="en-US" sz="1600" dirty="0">
                <a:effectLst/>
              </a:rPr>
              <a:t> </a:t>
            </a:r>
            <a:r>
              <a:rPr lang="en-US" sz="1600" dirty="0" err="1">
                <a:effectLst/>
              </a:rPr>
              <a:t>bovini</a:t>
            </a:r>
            <a:r>
              <a:rPr lang="en-US" sz="1600" dirty="0">
                <a:effectLst/>
              </a:rPr>
              <a:t>. Il primo </a:t>
            </a:r>
            <a:r>
              <a:rPr lang="en-US" sz="1600" dirty="0" err="1">
                <a:effectLst/>
              </a:rPr>
              <a:t>caso</a:t>
            </a:r>
            <a:r>
              <a:rPr lang="en-US" sz="1600" dirty="0">
                <a:effectLst/>
              </a:rPr>
              <a:t> di BSE fu </a:t>
            </a:r>
            <a:r>
              <a:rPr lang="en-US" sz="1600" dirty="0" err="1">
                <a:effectLst/>
              </a:rPr>
              <a:t>registrato</a:t>
            </a:r>
            <a:r>
              <a:rPr lang="en-US" sz="1600" dirty="0">
                <a:effectLst/>
              </a:rPr>
              <a:t> </a:t>
            </a:r>
            <a:r>
              <a:rPr lang="en-US" sz="1600" dirty="0" err="1">
                <a:effectLst/>
              </a:rPr>
              <a:t>nel</a:t>
            </a:r>
            <a:r>
              <a:rPr lang="en-US" sz="1600" dirty="0">
                <a:effectLst/>
              </a:rPr>
              <a:t> Regno </a:t>
            </a:r>
            <a:r>
              <a:rPr lang="en-US" sz="1600" dirty="0" err="1">
                <a:effectLst/>
              </a:rPr>
              <a:t>Unito</a:t>
            </a:r>
            <a:r>
              <a:rPr lang="en-US" sz="1600" dirty="0">
                <a:effectLst/>
              </a:rPr>
              <a:t> </a:t>
            </a:r>
            <a:r>
              <a:rPr lang="en-US" sz="1600" dirty="0" err="1">
                <a:effectLst/>
              </a:rPr>
              <a:t>nel</a:t>
            </a:r>
            <a:r>
              <a:rPr lang="en-US" sz="1600" dirty="0">
                <a:effectLst/>
              </a:rPr>
              <a:t> 1986 e pian piano </a:t>
            </a:r>
            <a:r>
              <a:rPr lang="en-US" sz="1600" dirty="0" err="1">
                <a:effectLst/>
              </a:rPr>
              <a:t>si</a:t>
            </a:r>
            <a:r>
              <a:rPr lang="en-US" sz="1600" dirty="0">
                <a:effectLst/>
              </a:rPr>
              <a:t> diffuse in </a:t>
            </a:r>
            <a:r>
              <a:rPr lang="en-US" sz="1600" dirty="0"/>
              <a:t>E</a:t>
            </a:r>
            <a:r>
              <a:rPr lang="en-US" sz="1600" dirty="0">
                <a:effectLst/>
              </a:rPr>
              <a:t>uropa.</a:t>
            </a:r>
          </a:p>
        </p:txBody>
      </p:sp>
      <p:pic>
        <p:nvPicPr>
          <p:cNvPr id="5" name="Segnaposto immagine 4" descr="Immagine che contiene mucca, mammifero, marrone, inpiedi&#10;&#10;Descrizione generata automaticamente">
            <a:extLst>
              <a:ext uri="{FF2B5EF4-FFF2-40B4-BE49-F238E27FC236}">
                <a16:creationId xmlns:a16="http://schemas.microsoft.com/office/drawing/2014/main" id="{6295B51C-2932-4036-83AA-A27C64385067}"/>
              </a:ext>
            </a:extLst>
          </p:cNvPr>
          <p:cNvPicPr>
            <a:picLocks noGrp="1" noChangeAspect="1"/>
          </p:cNvPicPr>
          <p:nvPr>
            <p:ph type="pic" idx="1"/>
          </p:nvPr>
        </p:nvPicPr>
        <p:blipFill rotWithShape="1">
          <a:blip r:embed="rId7"/>
          <a:srcRect l="971" r="9062"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90772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921E2F8-BA09-4534-ACA2-301508B2B3B4}"/>
              </a:ext>
            </a:extLst>
          </p:cNvPr>
          <p:cNvSpPr txBox="1"/>
          <p:nvPr/>
        </p:nvSpPr>
        <p:spPr>
          <a:xfrm>
            <a:off x="525194" y="1275826"/>
            <a:ext cx="5743084" cy="3970318"/>
          </a:xfrm>
          <a:prstGeom prst="rect">
            <a:avLst/>
          </a:prstGeom>
          <a:noFill/>
        </p:spPr>
        <p:txBody>
          <a:bodyPr wrap="square" rtlCol="0">
            <a:spAutoFit/>
          </a:bodyPr>
          <a:lstStyle/>
          <a:p>
            <a:pPr algn="ctr"/>
            <a:r>
              <a:rPr lang="it-IT" b="1"/>
              <a:t>I cereali e i loro derivati alimentari:</a:t>
            </a:r>
          </a:p>
          <a:p>
            <a:pPr algn="just"/>
            <a:r>
              <a:rPr lang="it-IT"/>
              <a:t>Il frumento duro e il frumento tenero sono ormai coltivati quasi in tutta Italia. Nonostante le loro esigenze nutrizionali fossero inizialmente diverse, il miglioramento genetico ha messo a disposizione degli agricoltori una vasta gamma di vegeta in grado di sopravvivere alle condizioni climatica di tutta l'Italia. </a:t>
            </a:r>
          </a:p>
          <a:p>
            <a:pPr algn="just"/>
            <a:r>
              <a:rPr lang="it-IT"/>
              <a:t>Frumento tenero frumento duro sono ormai parte integrante della dieta mediterranea, Grazie anche al fatto che da entrambi (frumento duro e frumento tenero) Si possono produrre svariati prodotti che per il consumatore italiano sono ormai indispensabili. </a:t>
            </a:r>
            <a:endParaRPr lang="it-IT" dirty="0"/>
          </a:p>
        </p:txBody>
      </p:sp>
      <p:pic>
        <p:nvPicPr>
          <p:cNvPr id="8" name="Immagine 7" descr="Immagine che contiene testo, regina&#10;&#10;Descrizione generata automaticamente">
            <a:extLst>
              <a:ext uri="{FF2B5EF4-FFF2-40B4-BE49-F238E27FC236}">
                <a16:creationId xmlns:a16="http://schemas.microsoft.com/office/drawing/2014/main" id="{CCAAF052-97F2-4500-BAB7-CC2013DDAD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83780" y="1275826"/>
            <a:ext cx="5183026" cy="5177983"/>
          </a:xfrm>
          <a:prstGeom prst="rect">
            <a:avLst/>
          </a:prstGeom>
        </p:spPr>
      </p:pic>
    </p:spTree>
    <p:extLst>
      <p:ext uri="{BB962C8B-B14F-4D97-AF65-F5344CB8AC3E}">
        <p14:creationId xmlns:p14="http://schemas.microsoft.com/office/powerpoint/2010/main" val="2270642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1802</Words>
  <Application>Microsoft Office PowerPoint</Application>
  <PresentationFormat>Widescreen</PresentationFormat>
  <Paragraphs>46</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Ione</vt:lpstr>
      <vt:lpstr>Presentazione standard di PowerPoint</vt:lpstr>
      <vt:lpstr>Presentazione standard di PowerPoint</vt:lpstr>
      <vt:lpstr>Presentazione standard di PowerPoint</vt:lpstr>
      <vt:lpstr>Presentazione standard di PowerPoint</vt:lpstr>
      <vt:lpstr>L’inquinamento</vt:lpstr>
      <vt:lpstr>Rapporti tra le persone </vt:lpstr>
      <vt:lpstr>Le zoonosi</vt:lpstr>
      <vt:lpstr>Encefalopatia spongiforme bovina </vt:lpstr>
      <vt:lpstr>Presentazione standard di PowerPoint</vt:lpstr>
      <vt:lpstr>Presentazione standard di PowerPoint</vt:lpstr>
      <vt:lpstr>Rapporto sulla domanda e l’offerta dei prodotti alimentari durante la pandemia</vt:lpstr>
      <vt:lpstr>Olio di oliva stagione 2020/21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gianluca divita</dc:creator>
  <cp:lastModifiedBy>Utente sconosciuto</cp:lastModifiedBy>
  <cp:revision>2</cp:revision>
  <dcterms:created xsi:type="dcterms:W3CDTF">2020-12-14T21:17:32Z</dcterms:created>
  <dcterms:modified xsi:type="dcterms:W3CDTF">2020-12-15T11:08:54Z</dcterms:modified>
</cp:coreProperties>
</file>